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256" r:id="rId2"/>
    <p:sldId id="352" r:id="rId3"/>
    <p:sldId id="354" r:id="rId4"/>
    <p:sldId id="355" r:id="rId5"/>
    <p:sldId id="356" r:id="rId6"/>
    <p:sldId id="357"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6" r:id="rId85"/>
    <p:sldId id="435" r:id="rId86"/>
    <p:sldId id="437" r:id="rId87"/>
    <p:sldId id="454" r:id="rId88"/>
    <p:sldId id="461" r:id="rId89"/>
    <p:sldId id="460" r:id="rId90"/>
    <p:sldId id="438" r:id="rId91"/>
    <p:sldId id="458" r:id="rId92"/>
    <p:sldId id="457" r:id="rId93"/>
    <p:sldId id="456" r:id="rId94"/>
    <p:sldId id="455" r:id="rId95"/>
    <p:sldId id="451" r:id="rId96"/>
    <p:sldId id="453" r:id="rId97"/>
    <p:sldId id="452" r:id="rId98"/>
    <p:sldId id="439" r:id="rId99"/>
    <p:sldId id="450" r:id="rId100"/>
    <p:sldId id="449" r:id="rId101"/>
    <p:sldId id="448" r:id="rId102"/>
    <p:sldId id="447" r:id="rId103"/>
    <p:sldId id="446" r:id="rId104"/>
    <p:sldId id="445" r:id="rId105"/>
    <p:sldId id="444" r:id="rId106"/>
    <p:sldId id="443" r:id="rId107"/>
    <p:sldId id="442" r:id="rId108"/>
    <p:sldId id="441" r:id="rId109"/>
    <p:sldId id="440" r:id="rId110"/>
    <p:sldId id="462" r:id="rId111"/>
    <p:sldId id="270" r:id="rId112"/>
    <p:sldId id="272" r:id="rId113"/>
  </p:sldIdLst>
  <p:sldSz cx="9144000" cy="6858000" type="screen4x3"/>
  <p:notesSz cx="6858000" cy="9144000"/>
  <p:defaultText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404"/>
    <a:srgbClr val="333030"/>
    <a:srgbClr val="E32C22"/>
    <a:srgbClr val="332E2E"/>
    <a:srgbClr val="332B2B"/>
    <a:srgbClr val="E61212"/>
    <a:srgbClr val="730B0B"/>
    <a:srgbClr val="B95CCC"/>
    <a:srgbClr val="2E1533"/>
    <a:srgbClr val="33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99821" autoAdjust="0"/>
  </p:normalViewPr>
  <p:slideViewPr>
    <p:cSldViewPr showGuides="1">
      <p:cViewPr>
        <p:scale>
          <a:sx n="80" d="100"/>
          <a:sy n="80" d="100"/>
        </p:scale>
        <p:origin x="-258" y="-816"/>
      </p:cViewPr>
      <p:guideLst>
        <p:guide orient="horz" pos="4319"/>
        <p:guide pos="328"/>
        <p:guide pos="5432"/>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2" d="100"/>
          <a:sy n="82" d="100"/>
        </p:scale>
        <p:origin x="-3180" y="-84"/>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8428AE-5650-4B42-BFF8-D1B3B4A7420A}" type="datetimeFigureOut">
              <a:rPr lang="mk-MK" smtClean="0"/>
              <a:pPr/>
              <a:t>09.03.2015</a:t>
            </a:fld>
            <a:endParaRPr lang="mk-M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0A2410-466B-417B-8D83-F6BFDF81EAD4}" type="slidenum">
              <a:rPr lang="mk-MK" smtClean="0"/>
              <a:pPr/>
              <a:t>‹#›</a:t>
            </a:fld>
            <a:endParaRPr lang="mk-MK"/>
          </a:p>
        </p:txBody>
      </p:sp>
    </p:spTree>
    <p:extLst>
      <p:ext uri="{BB962C8B-B14F-4D97-AF65-F5344CB8AC3E}">
        <p14:creationId xmlns:p14="http://schemas.microsoft.com/office/powerpoint/2010/main" val="4030523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EC16C-4E39-4437-9D3D-DA1B32D534CC}" type="datetimeFigureOut">
              <a:rPr lang="mk-MK" smtClean="0"/>
              <a:pPr/>
              <a:t>09.03.2015</a:t>
            </a:fld>
            <a:endParaRPr lang="mk-MK"/>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mk-MK"/>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0303B-A429-4010-B8B5-DDA049A7B3D1}" type="slidenum">
              <a:rPr lang="mk-MK" smtClean="0"/>
              <a:pPr/>
              <a:t>‹#›</a:t>
            </a:fld>
            <a:endParaRPr lang="mk-MK"/>
          </a:p>
        </p:txBody>
      </p:sp>
    </p:spTree>
    <p:extLst>
      <p:ext uri="{BB962C8B-B14F-4D97-AF65-F5344CB8AC3E}">
        <p14:creationId xmlns:p14="http://schemas.microsoft.com/office/powerpoint/2010/main" val="410002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a:t>
            </a:fld>
            <a:endParaRPr lang="mk-M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a:t>
            </a:fld>
            <a:endParaRPr lang="mk-M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100</a:t>
            </a:fld>
            <a:endParaRPr lang="mk-MK"/>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101</a:t>
            </a:fld>
            <a:endParaRPr lang="mk-M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102</a:t>
            </a:fld>
            <a:endParaRPr lang="mk-M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103</a:t>
            </a:fld>
            <a:endParaRPr lang="mk-MK"/>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104</a:t>
            </a:fld>
            <a:endParaRPr lang="mk-M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105</a:t>
            </a:fld>
            <a:endParaRPr lang="mk-MK"/>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106</a:t>
            </a:fld>
            <a:endParaRPr lang="mk-MK"/>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107</a:t>
            </a:fld>
            <a:endParaRPr lang="mk-M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108</a:t>
            </a:fld>
            <a:endParaRPr lang="mk-MK"/>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109</a:t>
            </a:fld>
            <a:endParaRPr lang="mk-M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a:t>
            </a:fld>
            <a:endParaRPr lang="mk-M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110</a:t>
            </a:fld>
            <a:endParaRPr lang="mk-M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111</a:t>
            </a:fld>
            <a:endParaRPr lang="mk-MK"/>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112</a:t>
            </a:fld>
            <a:endParaRPr lang="mk-M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12</a:t>
            </a:fld>
            <a:endParaRPr lang="mk-M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13</a:t>
            </a:fld>
            <a:endParaRPr lang="mk-M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14</a:t>
            </a:fld>
            <a:endParaRPr lang="mk-M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15</a:t>
            </a:fld>
            <a:endParaRPr lang="mk-M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16</a:t>
            </a:fld>
            <a:endParaRPr lang="mk-M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17</a:t>
            </a:fld>
            <a:endParaRPr lang="mk-M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18</a:t>
            </a:fld>
            <a:endParaRPr lang="mk-M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19</a:t>
            </a:fld>
            <a:endParaRPr 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a:t>
            </a:fld>
            <a:endParaRPr lang="mk-M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20</a:t>
            </a:fld>
            <a:endParaRPr lang="mk-M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21</a:t>
            </a:fld>
            <a:endParaRPr lang="mk-M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22</a:t>
            </a:fld>
            <a:endParaRPr lang="mk-M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23</a:t>
            </a:fld>
            <a:endParaRPr lang="mk-M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24</a:t>
            </a:fld>
            <a:endParaRPr lang="mk-M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25</a:t>
            </a:fld>
            <a:endParaRPr lang="mk-M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26</a:t>
            </a:fld>
            <a:endParaRPr lang="mk-M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27</a:t>
            </a:fld>
            <a:endParaRPr lang="mk-M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28</a:t>
            </a:fld>
            <a:endParaRPr lang="mk-M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29</a:t>
            </a:fld>
            <a:endParaRPr lang="mk-M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a:t>
            </a:fld>
            <a:endParaRPr lang="mk-M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30</a:t>
            </a:fld>
            <a:endParaRPr lang="mk-M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31</a:t>
            </a:fld>
            <a:endParaRPr lang="mk-M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32</a:t>
            </a:fld>
            <a:endParaRPr lang="mk-M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33</a:t>
            </a:fld>
            <a:endParaRPr lang="mk-M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34</a:t>
            </a:fld>
            <a:endParaRPr lang="mk-M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35</a:t>
            </a:fld>
            <a:endParaRPr lang="mk-M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36</a:t>
            </a:fld>
            <a:endParaRPr lang="mk-M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37</a:t>
            </a:fld>
            <a:endParaRPr lang="mk-M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38</a:t>
            </a:fld>
            <a:endParaRPr lang="mk-M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39</a:t>
            </a:fld>
            <a:endParaRPr lang="mk-M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a:t>
            </a:fld>
            <a:endParaRPr lang="mk-M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40</a:t>
            </a:fld>
            <a:endParaRPr lang="mk-M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41</a:t>
            </a:fld>
            <a:endParaRPr lang="mk-M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42</a:t>
            </a:fld>
            <a:endParaRPr lang="mk-M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43</a:t>
            </a:fld>
            <a:endParaRPr lang="mk-M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44</a:t>
            </a:fld>
            <a:endParaRPr lang="mk-M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45</a:t>
            </a:fld>
            <a:endParaRPr lang="mk-M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46</a:t>
            </a:fld>
            <a:endParaRPr lang="mk-M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47</a:t>
            </a:fld>
            <a:endParaRPr lang="mk-M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48</a:t>
            </a:fld>
            <a:endParaRPr lang="mk-M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49</a:t>
            </a:fld>
            <a:endParaRPr lang="mk-M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a:t>
            </a:fld>
            <a:endParaRPr lang="mk-M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50</a:t>
            </a:fld>
            <a:endParaRPr lang="mk-M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51</a:t>
            </a:fld>
            <a:endParaRPr lang="mk-M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52</a:t>
            </a:fld>
            <a:endParaRPr lang="mk-M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53</a:t>
            </a:fld>
            <a:endParaRPr lang="mk-M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54</a:t>
            </a:fld>
            <a:endParaRPr lang="mk-M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55</a:t>
            </a:fld>
            <a:endParaRPr lang="mk-M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56</a:t>
            </a:fld>
            <a:endParaRPr lang="mk-M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57</a:t>
            </a:fld>
            <a:endParaRPr lang="mk-M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58</a:t>
            </a:fld>
            <a:endParaRPr lang="mk-M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59</a:t>
            </a:fld>
            <a:endParaRPr lang="mk-M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a:t>
            </a:fld>
            <a:endParaRPr lang="mk-M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60</a:t>
            </a:fld>
            <a:endParaRPr lang="mk-M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61</a:t>
            </a:fld>
            <a:endParaRPr lang="mk-M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62</a:t>
            </a:fld>
            <a:endParaRPr lang="mk-M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63</a:t>
            </a:fld>
            <a:endParaRPr lang="mk-M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64</a:t>
            </a:fld>
            <a:endParaRPr lang="mk-M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65</a:t>
            </a:fld>
            <a:endParaRPr lang="mk-M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66</a:t>
            </a:fld>
            <a:endParaRPr lang="mk-M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67</a:t>
            </a:fld>
            <a:endParaRPr lang="mk-M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68</a:t>
            </a:fld>
            <a:endParaRPr lang="mk-M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69</a:t>
            </a:fld>
            <a:endParaRPr lang="mk-M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a:t>
            </a:fld>
            <a:endParaRPr lang="mk-M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70</a:t>
            </a:fld>
            <a:endParaRPr lang="mk-M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71</a:t>
            </a:fld>
            <a:endParaRPr lang="mk-M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72</a:t>
            </a:fld>
            <a:endParaRPr lang="mk-M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73</a:t>
            </a:fld>
            <a:endParaRPr lang="mk-M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74</a:t>
            </a:fld>
            <a:endParaRPr lang="mk-M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75</a:t>
            </a:fld>
            <a:endParaRPr lang="mk-M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76</a:t>
            </a:fld>
            <a:endParaRPr lang="mk-M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77</a:t>
            </a:fld>
            <a:endParaRPr lang="mk-M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78</a:t>
            </a:fld>
            <a:endParaRPr lang="mk-M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79</a:t>
            </a:fld>
            <a:endParaRPr lang="mk-M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a:t>
            </a:fld>
            <a:endParaRPr lang="mk-M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80</a:t>
            </a:fld>
            <a:endParaRPr lang="mk-M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81</a:t>
            </a:fld>
            <a:endParaRPr lang="mk-M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82</a:t>
            </a:fld>
            <a:endParaRPr lang="mk-M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83</a:t>
            </a:fld>
            <a:endParaRPr lang="mk-M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84</a:t>
            </a:fld>
            <a:endParaRPr lang="mk-M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85</a:t>
            </a:fld>
            <a:endParaRPr lang="mk-M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86</a:t>
            </a:fld>
            <a:endParaRPr lang="mk-M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87</a:t>
            </a:fld>
            <a:endParaRPr lang="mk-M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88</a:t>
            </a:fld>
            <a:endParaRPr lang="mk-M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89</a:t>
            </a:fld>
            <a:endParaRPr lang="mk-M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a:t>
            </a:fld>
            <a:endParaRPr lang="mk-M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90</a:t>
            </a:fld>
            <a:endParaRPr lang="mk-M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91</a:t>
            </a:fld>
            <a:endParaRPr lang="mk-M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92</a:t>
            </a:fld>
            <a:endParaRPr lang="mk-M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93</a:t>
            </a:fld>
            <a:endParaRPr lang="mk-M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94</a:t>
            </a:fld>
            <a:endParaRPr lang="mk-M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95</a:t>
            </a:fld>
            <a:endParaRPr lang="mk-M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96</a:t>
            </a:fld>
            <a:endParaRPr lang="mk-M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97</a:t>
            </a:fld>
            <a:endParaRPr lang="mk-M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98</a:t>
            </a:fld>
            <a:endParaRPr lang="mk-M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99</a:t>
            </a:fld>
            <a:endParaRPr lang="mk-M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mk-M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mk-M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mk-M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mk-M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7" name="Date Placeholder 6"/>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8" name="Footer Placeholder 7"/>
          <p:cNvSpPr>
            <a:spLocks noGrp="1"/>
          </p:cNvSpPr>
          <p:nvPr>
            <p:ph type="ftr" sz="quarter" idx="11"/>
          </p:nvPr>
        </p:nvSpPr>
        <p:spPr/>
        <p:txBody>
          <a:bodyPr/>
          <a:lstStyle/>
          <a:p>
            <a:endParaRPr lang="mk-MK"/>
          </a:p>
        </p:txBody>
      </p:sp>
      <p:sp>
        <p:nvSpPr>
          <p:cNvPr id="9" name="Slide Number Placeholder 8"/>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Date Placeholder 2"/>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4" name="Footer Placeholder 3"/>
          <p:cNvSpPr>
            <a:spLocks noGrp="1"/>
          </p:cNvSpPr>
          <p:nvPr>
            <p:ph type="ftr" sz="quarter" idx="11"/>
          </p:nvPr>
        </p:nvSpPr>
        <p:spPr/>
        <p:txBody>
          <a:bodyPr/>
          <a:lstStyle/>
          <a:p>
            <a:endParaRPr lang="mk-MK"/>
          </a:p>
        </p:txBody>
      </p:sp>
      <p:sp>
        <p:nvSpPr>
          <p:cNvPr id="5" name="Slide Number Placeholder 4"/>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3" name="Footer Placeholder 2"/>
          <p:cNvSpPr>
            <a:spLocks noGrp="1"/>
          </p:cNvSpPr>
          <p:nvPr>
            <p:ph type="ftr" sz="quarter" idx="11"/>
          </p:nvPr>
        </p:nvSpPr>
        <p:spPr/>
        <p:txBody>
          <a:bodyPr/>
          <a:lstStyle/>
          <a:p>
            <a:endParaRPr lang="mk-MK"/>
          </a:p>
        </p:txBody>
      </p:sp>
      <p:sp>
        <p:nvSpPr>
          <p:cNvPr id="4" name="Slide Number Placeholder 3"/>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mk-M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mk-M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k-M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mk-M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45B2A-B224-4861-96E7-AC6904DA25A1}" type="datetimeFigureOut">
              <a:rPr lang="mk-MK" smtClean="0"/>
              <a:pPr/>
              <a:t>09.03.2015</a:t>
            </a:fld>
            <a:endParaRPr lang="mk-M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k-M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45693-9F51-4B25-9B2D-FF7F865121C3}" type="slidenum">
              <a:rPr lang="mk-MK" smtClean="0"/>
              <a:pPr/>
              <a:t>‹#›</a:t>
            </a:fld>
            <a:endParaRPr lang="mk-M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078164"/>
            <a:ext cx="7181850" cy="712788"/>
          </a:xfrm>
          <a:solidFill>
            <a:srgbClr val="E32C22"/>
          </a:solidFill>
          <a:effectLst/>
        </p:spPr>
        <p:txBody>
          <a:bodyPr anchor="ctr" anchorCtr="0">
            <a:noAutofit/>
          </a:bodyPr>
          <a:lstStyle/>
          <a:p>
            <a:pPr lvl="0" algn="r">
              <a:defRPr/>
            </a:pPr>
            <a:r>
              <a:rPr lang="ru-RU" sz="2000" b="1" dirty="0" smtClean="0">
                <a:solidFill>
                  <a:schemeClr val="bg1"/>
                </a:solidFill>
                <a:latin typeface="Sansation" pitchFamily="2" charset="0"/>
              </a:rPr>
              <a:t>Лекция </a:t>
            </a:r>
            <a:r>
              <a:rPr lang="en-US" sz="2000" b="1" dirty="0">
                <a:solidFill>
                  <a:schemeClr val="bg1"/>
                </a:solidFill>
                <a:latin typeface="Sansation" pitchFamily="2" charset="0"/>
              </a:rPr>
              <a:t>2</a:t>
            </a:r>
            <a:r>
              <a:rPr lang="ru-RU" sz="2000" b="1" dirty="0" smtClean="0">
                <a:solidFill>
                  <a:schemeClr val="bg1"/>
                </a:solidFill>
                <a:latin typeface="Sansation" pitchFamily="2" charset="0"/>
              </a:rPr>
              <a:t>. История развития вычислительной техники</a:t>
            </a:r>
            <a:endParaRPr lang="mk-MK" sz="2000" b="1" dirty="0">
              <a:solidFill>
                <a:schemeClr val="bg1"/>
              </a:solidFill>
            </a:endParaRPr>
          </a:p>
        </p:txBody>
      </p:sp>
      <p:sp>
        <p:nvSpPr>
          <p:cNvPr id="14" name="TextBox 13"/>
          <p:cNvSpPr txBox="1"/>
          <p:nvPr/>
        </p:nvSpPr>
        <p:spPr>
          <a:xfrm>
            <a:off x="0" y="1619240"/>
            <a:ext cx="7286640"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WELCOME</a:t>
            </a:r>
            <a:r>
              <a:rPr lang="en-US" sz="5400" b="1" dirty="0" smtClean="0">
                <a:latin typeface="Sansation" pitchFamily="2" charset="0"/>
              </a:rPr>
              <a:t> </a:t>
            </a:r>
            <a:r>
              <a:rPr lang="en-US" sz="5400" b="1" dirty="0" smtClean="0">
                <a:solidFill>
                  <a:schemeClr val="tx1">
                    <a:lumMod val="50000"/>
                    <a:lumOff val="50000"/>
                  </a:schemeClr>
                </a:solidFill>
                <a:latin typeface="Sansation" pitchFamily="2" charset="0"/>
              </a:rPr>
              <a:t>TO</a:t>
            </a:r>
            <a:r>
              <a:rPr lang="en-US" sz="5400" b="1" dirty="0" smtClean="0">
                <a:latin typeface="Sansation" pitchFamily="2" charset="0"/>
              </a:rPr>
              <a:t> </a:t>
            </a:r>
            <a:r>
              <a:rPr lang="en-US" sz="5400" b="1" dirty="0" smtClean="0">
                <a:solidFill>
                  <a:schemeClr val="tx1">
                    <a:lumMod val="75000"/>
                    <a:lumOff val="25000"/>
                  </a:schemeClr>
                </a:solidFill>
                <a:latin typeface="Sansation" pitchFamily="2" charset="0"/>
              </a:rPr>
              <a:t>OUR</a:t>
            </a:r>
            <a:endParaRPr lang="mk-MK" sz="5400" b="1" dirty="0">
              <a:solidFill>
                <a:schemeClr val="tx1">
                  <a:lumMod val="75000"/>
                  <a:lumOff val="25000"/>
                </a:schemeClr>
              </a:solidFill>
            </a:endParaRPr>
          </a:p>
        </p:txBody>
      </p:sp>
      <p:sp>
        <p:nvSpPr>
          <p:cNvPr id="15" name="TextBox 14"/>
          <p:cNvSpPr txBox="1"/>
          <p:nvPr/>
        </p:nvSpPr>
        <p:spPr>
          <a:xfrm>
            <a:off x="0" y="2234206"/>
            <a:ext cx="7286640"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PRESENTATION</a:t>
            </a:r>
            <a:endParaRPr lang="mk-MK" sz="5400" b="1" dirty="0">
              <a:solidFill>
                <a:schemeClr val="tx1">
                  <a:lumMod val="50000"/>
                  <a:lumOff val="50000"/>
                </a:schemeClr>
              </a:solidFill>
            </a:endParaRPr>
          </a:p>
        </p:txBody>
      </p:sp>
      <p:sp>
        <p:nvSpPr>
          <p:cNvPr id="5" name="TextBox 4"/>
          <p:cNvSpPr txBox="1"/>
          <p:nvPr/>
        </p:nvSpPr>
        <p:spPr>
          <a:xfrm>
            <a:off x="138088" y="6324616"/>
            <a:ext cx="4693272" cy="338554"/>
          </a:xfrm>
          <a:prstGeom prst="rect">
            <a:avLst/>
          </a:prstGeom>
          <a:noFill/>
        </p:spPr>
        <p:txBody>
          <a:bodyPr wrap="none" rtlCol="0">
            <a:spAutoFit/>
          </a:bodyPr>
          <a:lstStyle/>
          <a:p>
            <a:r>
              <a:rPr lang="ru-RU" sz="1600" dirty="0" smtClean="0">
                <a:solidFill>
                  <a:schemeClr val="bg1"/>
                </a:solidFill>
              </a:rPr>
              <a:t>Чесноков Сергей Евгеньевич, </a:t>
            </a:r>
            <a:r>
              <a:rPr lang="en-US" sz="1600" dirty="0" smtClean="0">
                <a:solidFill>
                  <a:schemeClr val="bg1"/>
                </a:solidFill>
              </a:rPr>
              <a:t>shesnokov@gmail.com</a:t>
            </a:r>
            <a:endParaRPr lang="ru-RU"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10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1000"/>
                                        <p:tgtEl>
                                          <p:spTgt spid="15"/>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3">
                                            <p:bg/>
                                          </p:spTgt>
                                        </p:tgtEl>
                                        <p:attrNameLst>
                                          <p:attrName>style.visibility</p:attrName>
                                        </p:attrNameLst>
                                      </p:cBhvr>
                                      <p:to>
                                        <p:strVal val="visible"/>
                                      </p:to>
                                    </p:set>
                                    <p:anim calcmode="lin" valueType="num">
                                      <p:cBhvr>
                                        <p:cTn id="14" dur="1000" fill="hold"/>
                                        <p:tgtEl>
                                          <p:spTgt spid="3">
                                            <p:bg/>
                                          </p:spTgt>
                                        </p:tgtEl>
                                        <p:attrNameLst>
                                          <p:attrName>ppt_x</p:attrName>
                                        </p:attrNameLst>
                                      </p:cBhvr>
                                      <p:tavLst>
                                        <p:tav tm="0">
                                          <p:val>
                                            <p:strVal val="#ppt_x-.2"/>
                                          </p:val>
                                        </p:tav>
                                        <p:tav tm="100000">
                                          <p:val>
                                            <p:strVal val="#ppt_x"/>
                                          </p:val>
                                        </p:tav>
                                      </p:tavLst>
                                    </p:anim>
                                    <p:anim calcmode="lin" valueType="num">
                                      <p:cBhvr>
                                        <p:cTn id="15" dur="1000" fill="hold"/>
                                        <p:tgtEl>
                                          <p:spTgt spid="3">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9</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031325"/>
          </a:xfrm>
          <a:prstGeom prst="rect">
            <a:avLst/>
          </a:prstGeom>
          <a:noFill/>
        </p:spPr>
        <p:txBody>
          <a:bodyPr wrap="square" rtlCol="0">
            <a:spAutoFit/>
          </a:bodyPr>
          <a:lstStyle/>
          <a:p>
            <a:r>
              <a:rPr lang="ru-RU" dirty="0" smtClean="0"/>
              <a:t>В Японии это же устройство для счета носило название </a:t>
            </a:r>
            <a:r>
              <a:rPr lang="ru-RU" b="1" dirty="0" err="1" smtClean="0">
                <a:solidFill>
                  <a:srgbClr val="C00000"/>
                </a:solidFill>
              </a:rPr>
              <a:t>серобян</a:t>
            </a:r>
            <a:r>
              <a:rPr lang="ru-RU" dirty="0" smtClean="0"/>
              <a:t> - разновидность абака, появился в 16 в. в результате эволюции китайского суаньпаня.</a:t>
            </a:r>
          </a:p>
          <a:p>
            <a:endParaRPr lang="ru-RU" dirty="0" smtClean="0"/>
          </a:p>
          <a:p>
            <a:pPr algn="just"/>
            <a:r>
              <a:rPr lang="ru-RU" dirty="0" smtClean="0"/>
              <a:t>Серобян является cовременным вспомогательном средством для счета и учебное пособие в школах Японии. Способствует развитию устного счета, изучению десятичной системы счисления, помогает приобрести определенные навыки необходимые при работе на клавиатуре компьютера. </a:t>
            </a:r>
            <a:endParaRPr lang="ru-RU" dirty="0"/>
          </a:p>
        </p:txBody>
      </p:sp>
      <p:pic>
        <p:nvPicPr>
          <p:cNvPr id="64514" name="Picture 2"/>
          <p:cNvPicPr>
            <a:picLocks noChangeAspect="1" noChangeArrowheads="1"/>
          </p:cNvPicPr>
          <p:nvPr/>
        </p:nvPicPr>
        <p:blipFill>
          <a:blip r:embed="rId5"/>
          <a:srcRect/>
          <a:stretch>
            <a:fillRect/>
          </a:stretch>
        </p:blipFill>
        <p:spPr bwMode="auto">
          <a:xfrm>
            <a:off x="2309800" y="3609976"/>
            <a:ext cx="4493058"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99</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Завершена разработка </a:t>
            </a:r>
            <a:r>
              <a:rPr lang="ru-RU" b="1" dirty="0" smtClean="0"/>
              <a:t>РУТА-110</a:t>
            </a:r>
            <a:r>
              <a:rPr lang="ru-RU" dirty="0" smtClean="0"/>
              <a:t> — комплекс устройств ввода, вывода, хранения, обработки информации, предназначенный для построения систем обработки данных. Разработан СКВ вычислительных машин (г. Вильнюс), руководитель проекта — </a:t>
            </a:r>
            <a:r>
              <a:rPr lang="ru-RU" dirty="0" err="1" smtClean="0"/>
              <a:t>A.Немейшис</a:t>
            </a:r>
            <a:r>
              <a:rPr lang="ru-RU" dirty="0" smtClean="0"/>
              <a:t>. </a:t>
            </a:r>
            <a:endParaRPr lang="ru-RU" dirty="0"/>
          </a:p>
        </p:txBody>
      </p:sp>
      <p:pic>
        <p:nvPicPr>
          <p:cNvPr id="9218" name="Picture 2"/>
          <p:cNvPicPr>
            <a:picLocks noChangeAspect="1" noChangeArrowheads="1"/>
          </p:cNvPicPr>
          <p:nvPr/>
        </p:nvPicPr>
        <p:blipFill>
          <a:blip r:embed="rId5"/>
          <a:srcRect/>
          <a:stretch>
            <a:fillRect/>
          </a:stretch>
        </p:blipFill>
        <p:spPr bwMode="auto">
          <a:xfrm>
            <a:off x="2128824" y="2614608"/>
            <a:ext cx="4912206" cy="34385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100</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В </a:t>
            </a:r>
            <a:r>
              <a:rPr lang="ru-RU" b="1" dirty="0" smtClean="0">
                <a:solidFill>
                  <a:srgbClr val="C00000"/>
                </a:solidFill>
              </a:rPr>
              <a:t>ЭВМ МИР-2 </a:t>
            </a:r>
            <a:r>
              <a:rPr lang="ru-RU" dirty="0" smtClean="0"/>
              <a:t>впервые применен </a:t>
            </a:r>
            <a:r>
              <a:rPr lang="ru-RU" b="1" dirty="0" smtClean="0">
                <a:solidFill>
                  <a:srgbClr val="C00000"/>
                </a:solidFill>
              </a:rPr>
              <a:t>дисплей со световым пером</a:t>
            </a:r>
            <a:r>
              <a:rPr lang="ru-RU" dirty="0" smtClean="0"/>
              <a:t>, обеспечивающий оперативный вывод, контроль, редактирование информации и отображение на экране промежуточных и окончательных результатов решения задач. Использовалась внешняя память на магнитных картах; язык программирования - Аналитик (расширение языка </a:t>
            </a:r>
            <a:r>
              <a:rPr lang="ru-RU" dirty="0" err="1" smtClean="0"/>
              <a:t>Алмир</a:t>
            </a:r>
            <a:r>
              <a:rPr lang="ru-RU" dirty="0" smtClean="0"/>
              <a:t>). Кроме того, уникальность разработки "Мир-2"заключалась в том, что язык программирования высокого уровня был реализован аппаратно. Без компилятора. </a:t>
            </a:r>
            <a:endParaRPr lang="ru-RU" dirty="0"/>
          </a:p>
        </p:txBody>
      </p:sp>
      <p:pic>
        <p:nvPicPr>
          <p:cNvPr id="8194" name="Picture 2"/>
          <p:cNvPicPr>
            <a:picLocks noChangeAspect="1" noChangeArrowheads="1"/>
          </p:cNvPicPr>
          <p:nvPr/>
        </p:nvPicPr>
        <p:blipFill>
          <a:blip r:embed="rId5"/>
          <a:srcRect/>
          <a:stretch>
            <a:fillRect/>
          </a:stretch>
        </p:blipFill>
        <p:spPr bwMode="auto">
          <a:xfrm>
            <a:off x="1223944" y="3338512"/>
            <a:ext cx="6705485" cy="28051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70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101</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Создана многомашинная система коллективного пользования </a:t>
            </a:r>
            <a:r>
              <a:rPr lang="ru-RU" b="1" dirty="0" smtClean="0">
                <a:solidFill>
                  <a:srgbClr val="C00000"/>
                </a:solidFill>
              </a:rPr>
              <a:t>АИСТ-0</a:t>
            </a:r>
            <a:r>
              <a:rPr lang="ru-RU" dirty="0" smtClean="0"/>
              <a:t> на базе нескольких М-20 под управлением Минск-32.</a:t>
            </a:r>
            <a:endParaRPr lang="ru-RU" dirty="0"/>
          </a:p>
        </p:txBody>
      </p:sp>
      <p:pic>
        <p:nvPicPr>
          <p:cNvPr id="7170" name="Picture 2"/>
          <p:cNvPicPr>
            <a:picLocks noChangeAspect="1" noChangeArrowheads="1"/>
          </p:cNvPicPr>
          <p:nvPr/>
        </p:nvPicPr>
        <p:blipFill>
          <a:blip r:embed="rId5"/>
          <a:srcRect/>
          <a:stretch>
            <a:fillRect/>
          </a:stretch>
        </p:blipFill>
        <p:spPr bwMode="auto">
          <a:xfrm>
            <a:off x="2400288" y="2795584"/>
            <a:ext cx="5000653"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71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102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Начало выпуска модели </a:t>
            </a:r>
            <a:r>
              <a:rPr lang="ru-RU" b="1" dirty="0" smtClean="0">
                <a:solidFill>
                  <a:srgbClr val="C00000"/>
                </a:solidFill>
              </a:rPr>
              <a:t>ЕС-1020</a:t>
            </a:r>
            <a:r>
              <a:rPr lang="ru-RU" dirty="0" smtClean="0"/>
              <a:t> (ЕС - Единая система электронных вычислительных машин), 20 тыс. оп/сек. Минск. </a:t>
            </a:r>
            <a:r>
              <a:rPr lang="ru-RU" dirty="0" err="1" smtClean="0"/>
              <a:t>В.В.Пржиялковский</a:t>
            </a:r>
            <a:r>
              <a:rPr lang="ru-RU" dirty="0" smtClean="0"/>
              <a:t>. Аналогия серий System/360 и System/370 фирмы IBM, выпускавшихся в США c 1964 года. Программно и аппаратно (</a:t>
            </a:r>
            <a:r>
              <a:rPr lang="ru-RU" dirty="0" err="1" smtClean="0"/>
              <a:t>аппаратно</a:t>
            </a:r>
            <a:r>
              <a:rPr lang="ru-RU" dirty="0" smtClean="0"/>
              <a:t> — только на уровне интерфейса внешних устройств) совместимы со своими американскими прообразами.</a:t>
            </a:r>
            <a:endParaRPr lang="ru-RU" dirty="0"/>
          </a:p>
        </p:txBody>
      </p:sp>
      <p:pic>
        <p:nvPicPr>
          <p:cNvPr id="6146" name="Picture 2"/>
          <p:cNvPicPr>
            <a:picLocks noChangeAspect="1" noChangeArrowheads="1"/>
          </p:cNvPicPr>
          <p:nvPr/>
        </p:nvPicPr>
        <p:blipFill>
          <a:blip r:embed="rId5"/>
          <a:srcRect/>
          <a:stretch>
            <a:fillRect/>
          </a:stretch>
        </p:blipFill>
        <p:spPr bwMode="auto">
          <a:xfrm>
            <a:off x="4119560" y="2614608"/>
            <a:ext cx="4762500" cy="3533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923330"/>
          </a:xfrm>
          <a:prstGeom prst="rect">
            <a:avLst/>
          </a:prstGeom>
        </p:spPr>
        <p:txBody>
          <a:bodyPr wrap="square">
            <a:spAutoFit/>
          </a:bodyPr>
          <a:lstStyle/>
          <a:p>
            <a:pPr algn="just"/>
            <a:r>
              <a:rPr lang="ru-RU" dirty="0" smtClean="0"/>
              <a:t>В.М.Глушковым, </a:t>
            </a:r>
            <a:r>
              <a:rPr lang="ru-RU" dirty="0" err="1" smtClean="0"/>
              <a:t>В.А.Мясниковым</a:t>
            </a:r>
            <a:r>
              <a:rPr lang="ru-RU" dirty="0" smtClean="0"/>
              <a:t>, И.Б.Игнатьевым предложены принципы построения рекурсивной (не неймановской) ЭВМ.</a:t>
            </a:r>
            <a:r>
              <a:rPr lang="en-US" dirty="0" smtClean="0"/>
              <a:t> </a:t>
            </a:r>
            <a:r>
              <a:rPr lang="ru-RU" dirty="0" smtClean="0"/>
              <a:t>М.А.Карцевым реализована первая в мире </a:t>
            </a:r>
            <a:r>
              <a:rPr lang="ru-RU" dirty="0" err="1" smtClean="0"/>
              <a:t>многоформатная</a:t>
            </a:r>
            <a:r>
              <a:rPr lang="ru-RU" dirty="0" smtClean="0"/>
              <a:t> векторная структура ЭВМ.</a:t>
            </a:r>
            <a:endParaRPr lang="ru-RU" dirty="0"/>
          </a:p>
        </p:txBody>
      </p:sp>
      <p:pic>
        <p:nvPicPr>
          <p:cNvPr id="5122" name="Picture 2"/>
          <p:cNvPicPr>
            <a:picLocks noChangeAspect="1" noChangeArrowheads="1"/>
          </p:cNvPicPr>
          <p:nvPr/>
        </p:nvPicPr>
        <p:blipFill>
          <a:blip r:embed="rId5"/>
          <a:srcRect/>
          <a:stretch>
            <a:fillRect/>
          </a:stretch>
        </p:blipFill>
        <p:spPr bwMode="auto">
          <a:xfrm>
            <a:off x="228576" y="2252656"/>
            <a:ext cx="5162550" cy="3676650"/>
          </a:xfrm>
          <a:prstGeom prst="rect">
            <a:avLst/>
          </a:prstGeom>
          <a:noFill/>
          <a:ln w="9525">
            <a:noFill/>
            <a:miter lim="800000"/>
            <a:headEnd/>
            <a:tailEnd/>
          </a:ln>
          <a:effectLst/>
        </p:spPr>
      </p:pic>
      <p:sp>
        <p:nvSpPr>
          <p:cNvPr id="11" name="Прямоугольник 10"/>
          <p:cNvSpPr/>
          <p:nvPr/>
        </p:nvSpPr>
        <p:spPr>
          <a:xfrm>
            <a:off x="5476880" y="1981192"/>
            <a:ext cx="3395656" cy="4247317"/>
          </a:xfrm>
          <a:prstGeom prst="rect">
            <a:avLst/>
          </a:prstGeom>
        </p:spPr>
        <p:txBody>
          <a:bodyPr wrap="square">
            <a:spAutoFit/>
          </a:bodyPr>
          <a:lstStyle/>
          <a:p>
            <a:pPr algn="just"/>
            <a:r>
              <a:rPr lang="ru-RU" dirty="0" smtClean="0"/>
              <a:t>В 70-е годы М.А. Карцев впервые в мире предложил и реализовал концепцию полностью параллельной вычислительной системы на базе ЭВМ М-10 - с распараллеливанием на всех четырех уровнях: программ, команд, данных и слов. А в 1978 году разработал проект первой в СССР векторно-конвейерной ЭВМ М-13 для управления сложными системами и обработки их информации в реальном масштабе времени.</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непосредственным руководством Всеволода Сергеевича Бурцева. для создания сложных боевых систем разрабатывается первая высокопроизводительная полупроводниковая </a:t>
            </a:r>
            <a:r>
              <a:rPr lang="ru-RU" b="1" dirty="0" smtClean="0">
                <a:solidFill>
                  <a:srgbClr val="C00000"/>
                </a:solidFill>
              </a:rPr>
              <a:t>ЭВМ 5Э92б </a:t>
            </a:r>
            <a:r>
              <a:rPr lang="ru-RU" dirty="0" smtClean="0"/>
              <a:t>с повышенной структурной надежностью и достоверностью выдаваемой информации, основанной на полном аппаратном контроле вычислительного процесса. </a:t>
            </a:r>
            <a:endParaRPr lang="ru-RU" dirty="0"/>
          </a:p>
        </p:txBody>
      </p:sp>
      <p:pic>
        <p:nvPicPr>
          <p:cNvPr id="4098" name="Picture 2"/>
          <p:cNvPicPr>
            <a:picLocks noChangeAspect="1" noChangeArrowheads="1"/>
          </p:cNvPicPr>
          <p:nvPr/>
        </p:nvPicPr>
        <p:blipFill>
          <a:blip r:embed="rId5"/>
          <a:srcRect/>
          <a:stretch>
            <a:fillRect/>
          </a:stretch>
        </p:blipFill>
        <p:spPr bwMode="auto">
          <a:xfrm>
            <a:off x="4933952" y="2497770"/>
            <a:ext cx="3948111" cy="3564886"/>
          </a:xfrm>
          <a:prstGeom prst="rect">
            <a:avLst/>
          </a:prstGeom>
          <a:noFill/>
          <a:ln w="9525">
            <a:noFill/>
            <a:miter lim="800000"/>
            <a:headEnd/>
            <a:tailEnd/>
          </a:ln>
          <a:effectLst/>
        </p:spPr>
      </p:pic>
      <p:sp>
        <p:nvSpPr>
          <p:cNvPr id="11" name="Прямоугольник 10"/>
          <p:cNvSpPr/>
          <p:nvPr/>
        </p:nvSpPr>
        <p:spPr>
          <a:xfrm>
            <a:off x="138088" y="2705096"/>
            <a:ext cx="4572000" cy="2031325"/>
          </a:xfrm>
          <a:prstGeom prst="rect">
            <a:avLst/>
          </a:prstGeom>
        </p:spPr>
        <p:txBody>
          <a:bodyPr>
            <a:spAutoFit/>
          </a:bodyPr>
          <a:lstStyle/>
          <a:p>
            <a:pPr algn="just"/>
            <a:r>
              <a:rPr lang="ru-RU" dirty="0" smtClean="0"/>
              <a:t>В этой ЭВМ впервые был реализован принцип многопроцессорности, внедрены новые методы управления внешними запоминающими устройствами, позволяющие осуществлять одновременную работу нескольких машин на единую внешнюю память.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Закончены работы по созданию многопроцессорного вычислительного комплекса </a:t>
            </a:r>
            <a:r>
              <a:rPr lang="ru-RU" b="1" dirty="0" smtClean="0">
                <a:solidFill>
                  <a:srgbClr val="C00000"/>
                </a:solidFill>
              </a:rPr>
              <a:t>Эльбрус-1</a:t>
            </a:r>
            <a:r>
              <a:rPr lang="ru-RU" dirty="0" smtClean="0"/>
              <a:t> общей производительностью 15 млн.опер./сек.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Успешно завершены Государственные испытания десятипроцессорного многопроцессорного вычислительного комплекса </a:t>
            </a:r>
            <a:r>
              <a:rPr lang="ru-RU" b="1" dirty="0" smtClean="0">
                <a:solidFill>
                  <a:srgbClr val="C00000"/>
                </a:solidFill>
              </a:rPr>
              <a:t>Эльбрус-2</a:t>
            </a:r>
            <a:r>
              <a:rPr lang="ru-RU" dirty="0" smtClean="0"/>
              <a:t> производительностью 125 млн. опер./сек. Эльбрус-1 и Эльбрус-2 освоены в серийном производстве.</a:t>
            </a:r>
            <a:br>
              <a:rPr lang="ru-RU" dirty="0" smtClean="0"/>
            </a:br>
            <a:endParaRPr lang="ru-RU" dirty="0"/>
          </a:p>
        </p:txBody>
      </p:sp>
      <p:pic>
        <p:nvPicPr>
          <p:cNvPr id="3074" name="Picture 2"/>
          <p:cNvPicPr>
            <a:picLocks noChangeAspect="1" noChangeArrowheads="1"/>
          </p:cNvPicPr>
          <p:nvPr/>
        </p:nvPicPr>
        <p:blipFill>
          <a:blip r:embed="rId5"/>
          <a:srcRect/>
          <a:stretch>
            <a:fillRect/>
          </a:stretch>
        </p:blipFill>
        <p:spPr bwMode="auto">
          <a:xfrm>
            <a:off x="3938584" y="2524120"/>
            <a:ext cx="4976840" cy="3001904"/>
          </a:xfrm>
          <a:prstGeom prst="rect">
            <a:avLst/>
          </a:prstGeom>
          <a:noFill/>
          <a:ln w="9525">
            <a:noFill/>
            <a:miter lim="800000"/>
            <a:headEnd/>
            <a:tailEnd/>
          </a:ln>
          <a:effectLst/>
        </p:spPr>
      </p:pic>
      <p:sp>
        <p:nvSpPr>
          <p:cNvPr id="11" name="Прямоугольник 10"/>
          <p:cNvSpPr/>
          <p:nvPr/>
        </p:nvSpPr>
        <p:spPr>
          <a:xfrm>
            <a:off x="138088" y="2162168"/>
            <a:ext cx="3529032" cy="3970318"/>
          </a:xfrm>
          <a:prstGeom prst="rect">
            <a:avLst/>
          </a:prstGeom>
        </p:spPr>
        <p:txBody>
          <a:bodyPr wrap="square">
            <a:spAutoFit/>
          </a:bodyPr>
          <a:lstStyle/>
          <a:p>
            <a:pPr algn="just"/>
            <a:r>
              <a:rPr lang="ru-RU" dirty="0" smtClean="0"/>
              <a:t>При создании этих комплексов были решены принципиальные вопросы построения универсальных процессоров предельной производительности. Так динамическое распределение ресурсов сверхоперативной памяти исполнительных устройств и ряд других решений, впервые используемых в </a:t>
            </a:r>
            <a:r>
              <a:rPr lang="ru-RU" dirty="0" err="1" smtClean="0"/>
              <a:t>схемотехнике</a:t>
            </a:r>
            <a:r>
              <a:rPr lang="ru-RU" dirty="0" smtClean="0"/>
              <a:t>, позволили в несколько раз увеличить производительность каждого процессора.</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86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4524400" cy="3970318"/>
          </a:xfrm>
          <a:prstGeom prst="rect">
            <a:avLst/>
          </a:prstGeom>
        </p:spPr>
        <p:txBody>
          <a:bodyPr wrap="square">
            <a:spAutoFit/>
          </a:bodyPr>
          <a:lstStyle/>
          <a:p>
            <a:pPr algn="just"/>
            <a:r>
              <a:rPr lang="ru-RU" dirty="0" smtClean="0"/>
              <a:t>Первая советская IBM PC-совместимая персональная </a:t>
            </a:r>
            <a:r>
              <a:rPr lang="ru-RU" b="1" dirty="0" smtClean="0">
                <a:solidFill>
                  <a:srgbClr val="C00000"/>
                </a:solidFill>
              </a:rPr>
              <a:t>ЭВМ ЕС-1840</a:t>
            </a:r>
            <a:r>
              <a:rPr lang="ru-RU" dirty="0" smtClean="0"/>
              <a:t>. 16-разрядный IBM PC-совместимый компьютер построенный на процессоре К1810ВМ86 (аналог Intel 8086) с тактовой частотой 4,77 МГц.</a:t>
            </a:r>
          </a:p>
          <a:p>
            <a:pPr algn="just"/>
            <a:r>
              <a:rPr lang="ru-RU" dirty="0" smtClean="0"/>
              <a:t>Конструкция была оригинальной. В отличие от архитектуры IBM PC, где на материнской плате размещался процессор и разъемы дополнительных плат, в ЕС-1840 использовалась традиционная архитектура БЭВМ. В корпусе размещались одинаковые по размерам платы - совместимость была только программная. </a:t>
            </a:r>
            <a:endParaRPr lang="ru-RU" dirty="0"/>
          </a:p>
        </p:txBody>
      </p:sp>
      <p:pic>
        <p:nvPicPr>
          <p:cNvPr id="2050" name="Picture 2"/>
          <p:cNvPicPr>
            <a:picLocks noChangeAspect="1" noChangeArrowheads="1"/>
          </p:cNvPicPr>
          <p:nvPr/>
        </p:nvPicPr>
        <p:blipFill>
          <a:blip r:embed="rId5"/>
          <a:srcRect/>
          <a:stretch>
            <a:fillRect/>
          </a:stretch>
        </p:blipFill>
        <p:spPr bwMode="auto">
          <a:xfrm>
            <a:off x="4752976" y="1438264"/>
            <a:ext cx="4124325" cy="4362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Выпущен советский IBM PC/XT-совместимый персональный компьютер </a:t>
            </a:r>
            <a:r>
              <a:rPr lang="ru-RU" b="1" dirty="0" smtClean="0">
                <a:solidFill>
                  <a:srgbClr val="C00000"/>
                </a:solidFill>
              </a:rPr>
              <a:t>Искра 1030</a:t>
            </a:r>
            <a:r>
              <a:rPr lang="ru-RU" dirty="0" smtClean="0">
                <a:solidFill>
                  <a:srgbClr val="C00000"/>
                </a:solidFill>
              </a:rPr>
              <a:t> </a:t>
            </a:r>
            <a:r>
              <a:rPr lang="ru-RU" dirty="0" smtClean="0"/>
              <a:t>на основе процессора КР1810ВМ86 (аналог i8086). Разработан Ленинградским научно-производственным объединением (ЛНПО) «</a:t>
            </a:r>
            <a:r>
              <a:rPr lang="ru-RU" dirty="0" err="1" smtClean="0"/>
              <a:t>Электронмаш</a:t>
            </a:r>
            <a:r>
              <a:rPr lang="ru-RU" dirty="0" smtClean="0"/>
              <a:t>», г. Ленинград.</a:t>
            </a:r>
            <a:br>
              <a:rPr lang="ru-RU" dirty="0" smtClean="0"/>
            </a:br>
            <a:r>
              <a:rPr lang="ru-RU" dirty="0" smtClean="0"/>
              <a:t>ЭВМ Искра 1030 была предназначена для автоматизации решения широкого круга экономических и административно-управленческих задач (среднее звено управления). </a:t>
            </a:r>
            <a:endParaRPr lang="ru-RU" dirty="0"/>
          </a:p>
        </p:txBody>
      </p:sp>
      <p:pic>
        <p:nvPicPr>
          <p:cNvPr id="1026" name="Picture 2"/>
          <p:cNvPicPr>
            <a:picLocks noChangeAspect="1" noChangeArrowheads="1"/>
          </p:cNvPicPr>
          <p:nvPr/>
        </p:nvPicPr>
        <p:blipFill>
          <a:blip r:embed="rId5"/>
          <a:srcRect/>
          <a:stretch>
            <a:fillRect/>
          </a:stretch>
        </p:blipFill>
        <p:spPr bwMode="auto">
          <a:xfrm>
            <a:off x="3033704" y="2976560"/>
            <a:ext cx="2986104" cy="30756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4247317"/>
          </a:xfrm>
          <a:prstGeom prst="rect">
            <a:avLst/>
          </a:prstGeom>
          <a:noFill/>
        </p:spPr>
        <p:txBody>
          <a:bodyPr wrap="square" rtlCol="0">
            <a:spAutoFit/>
          </a:bodyPr>
          <a:lstStyle/>
          <a:p>
            <a:pPr algn="just"/>
            <a:r>
              <a:rPr lang="ru-RU" dirty="0" smtClean="0"/>
              <a:t>Счеты появились в допетровской Руси и прошли долгий путь развития - от «</a:t>
            </a:r>
            <a:r>
              <a:rPr lang="ru-RU" b="1" dirty="0" smtClean="0">
                <a:solidFill>
                  <a:srgbClr val="C00000"/>
                </a:solidFill>
              </a:rPr>
              <a:t>дощаного счета</a:t>
            </a:r>
            <a:r>
              <a:rPr lang="ru-RU" b="1" dirty="0" smtClean="0"/>
              <a:t>»</a:t>
            </a:r>
            <a:r>
              <a:rPr lang="ru-RU" dirty="0" smtClean="0"/>
              <a:t> 16 века с четырьмя счетными полями в двух складных ящичках до современных - в деревянной раме.</a:t>
            </a:r>
          </a:p>
          <a:p>
            <a:pPr algn="just"/>
            <a:endParaRPr lang="ru-RU" dirty="0" smtClean="0"/>
          </a:p>
          <a:p>
            <a:pPr algn="just"/>
            <a:r>
              <a:rPr lang="ru-RU" dirty="0" smtClean="0"/>
              <a:t>На Руси долгое время считали по косточкам, раскладываемым в кучки. Примерно с XV века получил распространение «дощаный счет», завезенный, видимо, западными купцами вместе с ворванью и текстилем. </a:t>
            </a:r>
          </a:p>
          <a:p>
            <a:pPr algn="just"/>
            <a:endParaRPr lang="ru-RU" dirty="0" smtClean="0"/>
          </a:p>
          <a:p>
            <a:pPr algn="just"/>
            <a:r>
              <a:rPr lang="ru-RU" dirty="0" smtClean="0"/>
              <a:t>«Дощаный счет» почти не отличался от обычных счетов и представлял собой рамку с укрепленными горизонтальными веревочками, на которые были нанизаны просверленные сливовые или вишневые косточки. </a:t>
            </a:r>
            <a:endParaRPr lang="ru-RU" dirty="0"/>
          </a:p>
        </p:txBody>
      </p:sp>
      <p:pic>
        <p:nvPicPr>
          <p:cNvPr id="65538" name="Picture 2"/>
          <p:cNvPicPr>
            <a:picLocks noChangeAspect="1" noChangeArrowheads="1"/>
          </p:cNvPicPr>
          <p:nvPr/>
        </p:nvPicPr>
        <p:blipFill>
          <a:blip r:embed="rId5"/>
          <a:srcRect/>
          <a:stretch>
            <a:fillRect/>
          </a:stretch>
        </p:blipFill>
        <p:spPr bwMode="auto">
          <a:xfrm>
            <a:off x="6200784" y="1619240"/>
            <a:ext cx="2790826" cy="387048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257288"/>
            <a:ext cx="1823564" cy="3785652"/>
          </a:xfrm>
          <a:prstGeom prst="rect">
            <a:avLst/>
          </a:prstGeom>
        </p:spPr>
        <p:txBody>
          <a:bodyPr wrap="square">
            <a:spAutoFit/>
          </a:bodyPr>
          <a:lstStyle/>
          <a:p>
            <a:pPr algn="just"/>
            <a:r>
              <a:rPr lang="ru-RU" sz="1600" dirty="0" smtClean="0"/>
              <a:t>Приведите номера ячеек (№ строки, № столбца) в которых изображены:</a:t>
            </a:r>
          </a:p>
          <a:p>
            <a:pPr algn="just"/>
            <a:endParaRPr lang="ru-RU" sz="1600" dirty="0"/>
          </a:p>
          <a:p>
            <a:pPr marL="342900" indent="-342900" algn="just">
              <a:buAutoNum type="arabicParenR"/>
            </a:pPr>
            <a:r>
              <a:rPr lang="ru-RU" sz="1600" dirty="0" err="1" smtClean="0"/>
              <a:t>Ч.Бэббидж</a:t>
            </a:r>
            <a:endParaRPr lang="ru-RU" sz="1600" dirty="0" smtClean="0"/>
          </a:p>
          <a:p>
            <a:pPr marL="342900" indent="-342900" algn="just">
              <a:buAutoNum type="arabicParenR"/>
            </a:pPr>
            <a:r>
              <a:rPr lang="ru-RU" sz="1600" dirty="0" err="1" smtClean="0"/>
              <a:t>А.Лавлейс</a:t>
            </a:r>
            <a:endParaRPr lang="ru-RU" sz="1600" dirty="0" smtClean="0"/>
          </a:p>
          <a:p>
            <a:pPr marL="342900" indent="-342900" algn="just">
              <a:buAutoNum type="arabicParenR"/>
            </a:pPr>
            <a:r>
              <a:rPr lang="ru-RU" sz="1600" dirty="0" err="1" smtClean="0"/>
              <a:t>Д.Буль</a:t>
            </a:r>
            <a:endParaRPr lang="ru-RU" sz="1600" dirty="0" smtClean="0"/>
          </a:p>
          <a:p>
            <a:pPr marL="342900" indent="-342900" algn="just">
              <a:buAutoNum type="arabicParenR"/>
            </a:pPr>
            <a:r>
              <a:rPr lang="ru-RU" sz="1600" dirty="0" err="1" smtClean="0"/>
              <a:t>С.Возняк</a:t>
            </a:r>
            <a:endParaRPr lang="ru-RU" sz="1600" dirty="0" smtClean="0"/>
          </a:p>
          <a:p>
            <a:pPr marL="342900" indent="-342900" algn="just">
              <a:buAutoNum type="arabicParenR"/>
            </a:pPr>
            <a:r>
              <a:rPr lang="ru-RU" sz="1600" dirty="0" err="1" smtClean="0"/>
              <a:t>М.Цукерберг</a:t>
            </a:r>
            <a:endParaRPr lang="ru-RU" sz="1600" dirty="0" smtClean="0"/>
          </a:p>
          <a:p>
            <a:pPr marL="342900" indent="-342900" algn="just">
              <a:buAutoNum type="arabicParenR"/>
            </a:pPr>
            <a:r>
              <a:rPr lang="ru-RU" sz="1600" dirty="0" err="1" smtClean="0"/>
              <a:t>Д.Гостлинг</a:t>
            </a:r>
            <a:endParaRPr lang="ru-RU" sz="1600" dirty="0" smtClean="0"/>
          </a:p>
          <a:p>
            <a:pPr marL="342900" indent="-342900" algn="just">
              <a:buAutoNum type="arabicParenR"/>
            </a:pPr>
            <a:endParaRPr lang="ru-RU" sz="1600" dirty="0" smtClean="0"/>
          </a:p>
          <a:p>
            <a:pPr marL="342900" indent="-342900" algn="just">
              <a:buAutoNum type="arabicParenR"/>
            </a:pPr>
            <a:endParaRPr lang="ru-RU" sz="16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862" y="1257288"/>
            <a:ext cx="7026538" cy="496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srcRect/>
          <a:stretch>
            <a:fillRect/>
          </a:stretch>
        </p:blipFill>
        <p:spPr bwMode="auto">
          <a:xfrm>
            <a:off x="0" y="-1"/>
            <a:ext cx="9144000" cy="6234129"/>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ubtitle 2"/>
          <p:cNvSpPr>
            <a:spLocks noGrp="1"/>
          </p:cNvSpPr>
          <p:nvPr>
            <p:ph type="subTitle" idx="1"/>
          </p:nvPr>
        </p:nvSpPr>
        <p:spPr>
          <a:xfrm>
            <a:off x="0" y="3078164"/>
            <a:ext cx="7181850" cy="350836"/>
          </a:xfrm>
          <a:solidFill>
            <a:srgbClr val="E32C22"/>
          </a:solidFill>
          <a:effectLst/>
        </p:spPr>
        <p:txBody>
          <a:bodyPr anchor="ctr" anchorCtr="0">
            <a:noAutofit/>
          </a:bodyPr>
          <a:lstStyle/>
          <a:p>
            <a:pPr algn="r"/>
            <a:r>
              <a:rPr lang="en-US" sz="2000" b="1" dirty="0" smtClean="0">
                <a:solidFill>
                  <a:schemeClr val="bg1"/>
                </a:solidFill>
                <a:latin typeface="Sansation" pitchFamily="2" charset="0"/>
              </a:rPr>
              <a:t>See you soon</a:t>
            </a:r>
            <a:endParaRPr lang="mk-MK" sz="2000" b="1" dirty="0">
              <a:solidFill>
                <a:schemeClr val="bg1"/>
              </a:solidFill>
            </a:endParaRPr>
          </a:p>
        </p:txBody>
      </p:sp>
      <p:sp>
        <p:nvSpPr>
          <p:cNvPr id="9" name="TextBox 8"/>
          <p:cNvSpPr txBox="1"/>
          <p:nvPr/>
        </p:nvSpPr>
        <p:spPr>
          <a:xfrm>
            <a:off x="1042968" y="1619240"/>
            <a:ext cx="6243672"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THANKS</a:t>
            </a:r>
            <a:r>
              <a:rPr lang="en-US" sz="5400" b="1" dirty="0" smtClean="0">
                <a:solidFill>
                  <a:schemeClr val="tx1">
                    <a:lumMod val="50000"/>
                    <a:lumOff val="50000"/>
                  </a:schemeClr>
                </a:solidFill>
                <a:latin typeface="Sansation" pitchFamily="2" charset="0"/>
              </a:rPr>
              <a:t>FOR</a:t>
            </a:r>
            <a:endParaRPr lang="mk-MK" sz="5400" b="1" dirty="0">
              <a:solidFill>
                <a:schemeClr val="tx1">
                  <a:lumMod val="75000"/>
                  <a:lumOff val="25000"/>
                </a:schemeClr>
              </a:solidFill>
            </a:endParaRPr>
          </a:p>
        </p:txBody>
      </p:sp>
      <p:sp>
        <p:nvSpPr>
          <p:cNvPr id="10" name="TextBox 9"/>
          <p:cNvSpPr txBox="1"/>
          <p:nvPr/>
        </p:nvSpPr>
        <p:spPr>
          <a:xfrm>
            <a:off x="1042968" y="2234206"/>
            <a:ext cx="6243672"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COMING</a:t>
            </a:r>
            <a:endParaRPr lang="mk-MK" sz="5400" b="1"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22">
                                            <p:bg/>
                                          </p:spTgt>
                                        </p:tgtEl>
                                        <p:attrNameLst>
                                          <p:attrName>style.visibility</p:attrName>
                                        </p:attrNameLst>
                                      </p:cBhvr>
                                      <p:to>
                                        <p:strVal val="visible"/>
                                      </p:to>
                                    </p:set>
                                    <p:anim calcmode="lin" valueType="num">
                                      <p:cBhvr>
                                        <p:cTn id="14" dur="1000" fill="hold"/>
                                        <p:tgtEl>
                                          <p:spTgt spid="22">
                                            <p:bg/>
                                          </p:spTgt>
                                        </p:tgtEl>
                                        <p:attrNameLst>
                                          <p:attrName>ppt_x</p:attrName>
                                        </p:attrNameLst>
                                      </p:cBhvr>
                                      <p:tavLst>
                                        <p:tav tm="0">
                                          <p:val>
                                            <p:strVal val="#ppt_x-.2"/>
                                          </p:val>
                                        </p:tav>
                                        <p:tav tm="100000">
                                          <p:val>
                                            <p:strVal val="#ppt_x"/>
                                          </p:val>
                                        </p:tav>
                                      </p:tavLst>
                                    </p:anim>
                                    <p:anim calcmode="lin" valueType="num">
                                      <p:cBhvr>
                                        <p:cTn id="15" dur="1000" fill="hold"/>
                                        <p:tgtEl>
                                          <p:spTgt spid="22">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10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2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2308324"/>
          </a:xfrm>
          <a:prstGeom prst="rect">
            <a:avLst/>
          </a:prstGeom>
          <a:noFill/>
        </p:spPr>
        <p:txBody>
          <a:bodyPr wrap="square" rtlCol="0">
            <a:spAutoFit/>
          </a:bodyPr>
          <a:lstStyle/>
          <a:p>
            <a:pPr algn="just"/>
            <a:r>
              <a:rPr lang="ru-RU" b="1" dirty="0" smtClean="0">
                <a:solidFill>
                  <a:srgbClr val="C00000"/>
                </a:solidFill>
              </a:rPr>
              <a:t>Аристотель </a:t>
            </a:r>
            <a:r>
              <a:rPr lang="ru-RU" dirty="0" smtClean="0"/>
              <a:t>(384-322 гг.до н.э.) в своих книгах «Категории», «Первая аналитика», «Вторая аналитика» и др. подверг анализу человеческое мышление и его формы: понятия, суждения, умозаключения. </a:t>
            </a:r>
          </a:p>
          <a:p>
            <a:pPr algn="just"/>
            <a:endParaRPr lang="ru-RU" dirty="0" smtClean="0"/>
          </a:p>
          <a:p>
            <a:pPr algn="just"/>
            <a:r>
              <a:rPr lang="ru-RU" dirty="0" smtClean="0"/>
              <a:t>В своих трудах Аристотель впервые обосновал один из важнейших разделов логики - учение о суждениях и силлогизмах.</a:t>
            </a:r>
            <a:endParaRPr lang="ru-RU" dirty="0"/>
          </a:p>
        </p:txBody>
      </p:sp>
      <p:pic>
        <p:nvPicPr>
          <p:cNvPr id="66562" name="Picture 2"/>
          <p:cNvPicPr>
            <a:picLocks noChangeAspect="1" noChangeArrowheads="1"/>
          </p:cNvPicPr>
          <p:nvPr/>
        </p:nvPicPr>
        <p:blipFill>
          <a:blip r:embed="rId5"/>
          <a:srcRect/>
          <a:stretch>
            <a:fillRect/>
          </a:stretch>
        </p:blipFill>
        <p:spPr bwMode="auto">
          <a:xfrm>
            <a:off x="6472248" y="1438264"/>
            <a:ext cx="2081224" cy="215098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a:t>
            </a:r>
            <a:r>
              <a:rPr lang="en-US" sz="1600" b="1" dirty="0" smtClean="0">
                <a:solidFill>
                  <a:schemeClr val="bg1"/>
                </a:solidFill>
                <a:latin typeface="Sansation" pitchFamily="2" charset="0"/>
              </a:rPr>
              <a:t>VII-</a:t>
            </a:r>
            <a:r>
              <a:rPr lang="ru-RU" sz="1600" b="1" dirty="0" smtClean="0">
                <a:solidFill>
                  <a:schemeClr val="bg1"/>
                </a:solidFill>
                <a:latin typeface="Sansation" pitchFamily="2" charset="0"/>
              </a:rPr>
              <a:t>начало </a:t>
            </a:r>
            <a:r>
              <a:rPr lang="en-US" sz="1600" b="1" dirty="0" smtClean="0">
                <a:solidFill>
                  <a:schemeClr val="bg1"/>
                </a:solidFill>
                <a:latin typeface="Sansation" pitchFamily="2" charset="0"/>
              </a:rPr>
              <a:t>VIII </a:t>
            </a:r>
            <a:r>
              <a:rPr lang="ru-RU" sz="1600" b="1" dirty="0" smtClean="0">
                <a:solidFill>
                  <a:schemeClr val="bg1"/>
                </a:solidFill>
                <a:latin typeface="Sansation" pitchFamily="2" charset="0"/>
              </a:rPr>
              <a:t>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12</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95656" y="1347776"/>
            <a:ext cx="5610256" cy="2585323"/>
          </a:xfrm>
          <a:prstGeom prst="rect">
            <a:avLst/>
          </a:prstGeom>
          <a:noFill/>
        </p:spPr>
        <p:txBody>
          <a:bodyPr wrap="square" rtlCol="0">
            <a:spAutoFit/>
          </a:bodyPr>
          <a:lstStyle/>
          <a:p>
            <a:pPr algn="just"/>
            <a:r>
              <a:rPr lang="ru-RU" dirty="0" smtClean="0"/>
              <a:t>Один из первых математиков Европы англосаксонский математик Беда Достопочтенный (</a:t>
            </a:r>
            <a:r>
              <a:rPr lang="ru-RU" dirty="0" err="1" smtClean="0"/>
              <a:t>Bede</a:t>
            </a:r>
            <a:r>
              <a:rPr lang="ru-RU" dirty="0" smtClean="0"/>
              <a:t> </a:t>
            </a:r>
            <a:r>
              <a:rPr lang="ru-RU" dirty="0" err="1" smtClean="0"/>
              <a:t>Venerabilis</a:t>
            </a:r>
            <a:r>
              <a:rPr lang="ru-RU" dirty="0" smtClean="0"/>
              <a:t>, 672 или 773 - 27 мая 735 гг.) в своем трактате «О счислении» дал полное описание счета на пальцах до миллиона. </a:t>
            </a:r>
          </a:p>
          <a:p>
            <a:pPr algn="just"/>
            <a:endParaRPr lang="ru-RU" dirty="0" smtClean="0"/>
          </a:p>
          <a:p>
            <a:pPr algn="just"/>
            <a:endParaRPr lang="ru-RU" dirty="0" smtClean="0"/>
          </a:p>
          <a:p>
            <a:pPr algn="just"/>
            <a:r>
              <a:rPr lang="ru-RU" dirty="0" smtClean="0"/>
              <a:t>Он писал: «В мире есть много трудных вещей, но нет ничего труднее, чем четыре действия арифметики».</a:t>
            </a:r>
            <a:endParaRPr lang="ru-RU" dirty="0"/>
          </a:p>
        </p:txBody>
      </p:sp>
      <p:pic>
        <p:nvPicPr>
          <p:cNvPr id="67586" name="Picture 2"/>
          <p:cNvPicPr>
            <a:picLocks noChangeAspect="1" noChangeArrowheads="1"/>
          </p:cNvPicPr>
          <p:nvPr/>
        </p:nvPicPr>
        <p:blipFill>
          <a:blip r:embed="rId5"/>
          <a:srcRect/>
          <a:stretch>
            <a:fillRect/>
          </a:stretch>
        </p:blipFill>
        <p:spPr bwMode="auto">
          <a:xfrm>
            <a:off x="228576" y="1438264"/>
            <a:ext cx="2986104" cy="3773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IX </a:t>
            </a:r>
            <a:r>
              <a:rPr lang="ru-RU" sz="1600" b="1" dirty="0" smtClean="0">
                <a:solidFill>
                  <a:schemeClr val="bg1"/>
                </a:solidFill>
                <a:latin typeface="Sansation" pitchFamily="2" charset="0"/>
              </a:rPr>
              <a:t>век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13</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05168" y="1257288"/>
            <a:ext cx="5700744" cy="3000821"/>
          </a:xfrm>
          <a:prstGeom prst="rect">
            <a:avLst/>
          </a:prstGeom>
          <a:noFill/>
        </p:spPr>
        <p:txBody>
          <a:bodyPr wrap="square" rtlCol="0">
            <a:spAutoFit/>
          </a:bodyPr>
          <a:lstStyle/>
          <a:p>
            <a:pPr algn="just"/>
            <a:r>
              <a:rPr lang="ru-RU" dirty="0" smtClean="0"/>
              <a:t>Индийские ученые сделали одно из важнейших в математике открытий. Они изобрели </a:t>
            </a:r>
            <a:r>
              <a:rPr lang="ru-RU" b="1" dirty="0" smtClean="0">
                <a:solidFill>
                  <a:srgbClr val="C00000"/>
                </a:solidFill>
              </a:rPr>
              <a:t>позиционную систему счисления</a:t>
            </a:r>
            <a:r>
              <a:rPr lang="ru-RU" dirty="0" smtClean="0"/>
              <a:t>, которой теперь пользуется весь мир.</a:t>
            </a:r>
          </a:p>
          <a:p>
            <a:pPr algn="just"/>
            <a:endParaRPr lang="ru-RU" sz="900" dirty="0" smtClean="0"/>
          </a:p>
          <a:p>
            <a:pPr algn="just"/>
            <a:r>
              <a:rPr lang="ru-RU" dirty="0" smtClean="0"/>
              <a:t>При записи числа, в котором отсутствует какой-либо разряд (например, 101 или 1204), индийцы вместо названия цифры говорили слово «пусто». При записи на месте «пустого» разряда ставили точку, а позднее рисовали кружок. Такой кружок назывался «сунья» - на языке хинди это означало «пустое место».</a:t>
            </a:r>
          </a:p>
        </p:txBody>
      </p:sp>
      <p:pic>
        <p:nvPicPr>
          <p:cNvPr id="68610" name="Picture 2"/>
          <p:cNvPicPr>
            <a:picLocks noChangeAspect="1" noChangeArrowheads="1"/>
          </p:cNvPicPr>
          <p:nvPr/>
        </p:nvPicPr>
        <p:blipFill>
          <a:blip r:embed="rId5"/>
          <a:srcRect/>
          <a:stretch>
            <a:fillRect/>
          </a:stretch>
        </p:blipFill>
        <p:spPr bwMode="auto">
          <a:xfrm>
            <a:off x="138088" y="1438265"/>
            <a:ext cx="3076592" cy="2594440"/>
          </a:xfrm>
          <a:prstGeom prst="rect">
            <a:avLst/>
          </a:prstGeom>
          <a:noFill/>
          <a:ln w="9525">
            <a:noFill/>
            <a:miter lim="800000"/>
            <a:headEnd/>
            <a:tailEnd/>
          </a:ln>
          <a:effectLst/>
        </p:spPr>
      </p:pic>
      <p:sp>
        <p:nvSpPr>
          <p:cNvPr id="12" name="Прямоугольник 11"/>
          <p:cNvSpPr/>
          <p:nvPr/>
        </p:nvSpPr>
        <p:spPr>
          <a:xfrm>
            <a:off x="228576" y="4243392"/>
            <a:ext cx="8686848" cy="2031325"/>
          </a:xfrm>
          <a:prstGeom prst="rect">
            <a:avLst/>
          </a:prstGeom>
        </p:spPr>
        <p:txBody>
          <a:bodyPr wrap="square">
            <a:spAutoFit/>
          </a:bodyPr>
          <a:lstStyle/>
          <a:p>
            <a:pPr algn="just"/>
            <a:r>
              <a:rPr lang="ru-RU" dirty="0" smtClean="0"/>
              <a:t>Арабские математики перевели это слово по смыслу на свой язык - они говорили «сифр». Современное слово «нуль» родилось сравнительно недавно - позднее, чем «цифра». Оно происходит от латинского слова «nihil» - «никакая».</a:t>
            </a:r>
          </a:p>
          <a:p>
            <a:pPr algn="just"/>
            <a:r>
              <a:rPr lang="ru-RU" dirty="0" smtClean="0"/>
              <a:t>Приблизительно в 850 году н.э. арабский ученый математик </a:t>
            </a:r>
            <a:r>
              <a:rPr lang="ru-RU" b="1" dirty="0" smtClean="0">
                <a:solidFill>
                  <a:srgbClr val="C00000"/>
                </a:solidFill>
              </a:rPr>
              <a:t>Мухаммед </a:t>
            </a:r>
            <a:r>
              <a:rPr lang="ru-RU" b="1" dirty="0" err="1" smtClean="0">
                <a:solidFill>
                  <a:srgbClr val="C00000"/>
                </a:solidFill>
              </a:rPr>
              <a:t>бен</a:t>
            </a:r>
            <a:r>
              <a:rPr lang="ru-RU" b="1" dirty="0" smtClean="0">
                <a:solidFill>
                  <a:srgbClr val="C00000"/>
                </a:solidFill>
              </a:rPr>
              <a:t> </a:t>
            </a:r>
            <a:r>
              <a:rPr lang="ru-RU" b="1" dirty="0" err="1" smtClean="0">
                <a:solidFill>
                  <a:srgbClr val="C00000"/>
                </a:solidFill>
              </a:rPr>
              <a:t>Муса</a:t>
            </a:r>
            <a:r>
              <a:rPr lang="ru-RU" b="1" dirty="0" smtClean="0">
                <a:solidFill>
                  <a:srgbClr val="C00000"/>
                </a:solidFill>
              </a:rPr>
              <a:t> ал-Хорезм</a:t>
            </a:r>
            <a:r>
              <a:rPr lang="ru-RU" dirty="0" smtClean="0"/>
              <a:t> (из города Хорезма на реке Аму-Дарья) написал книгу об общих правилах решения арифметических задач при помощи уравнений. Она называлась «</a:t>
            </a:r>
            <a:r>
              <a:rPr lang="ru-RU" b="1" dirty="0" err="1" smtClean="0">
                <a:solidFill>
                  <a:srgbClr val="C00000"/>
                </a:solidFill>
              </a:rPr>
              <a:t>Китаб</a:t>
            </a:r>
            <a:r>
              <a:rPr lang="ru-RU" b="1" dirty="0" smtClean="0">
                <a:solidFill>
                  <a:srgbClr val="C00000"/>
                </a:solidFill>
              </a:rPr>
              <a:t> ал-Джебр</a:t>
            </a:r>
            <a:r>
              <a:rPr lang="ru-RU" dirty="0" smtClean="0"/>
              <a:t>». Эта книга дала имя науке </a:t>
            </a:r>
            <a:r>
              <a:rPr lang="ru-RU" b="1" dirty="0" smtClean="0">
                <a:solidFill>
                  <a:srgbClr val="C00000"/>
                </a:solidFill>
              </a:rPr>
              <a:t>алгебре</a:t>
            </a:r>
            <a:r>
              <a:rPr lang="ru-RU"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XV - начало XVI 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14</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257288"/>
            <a:ext cx="6786600" cy="4801314"/>
          </a:xfrm>
          <a:prstGeom prst="rect">
            <a:avLst/>
          </a:prstGeom>
          <a:noFill/>
        </p:spPr>
        <p:txBody>
          <a:bodyPr wrap="square" rtlCol="0">
            <a:spAutoFit/>
          </a:bodyPr>
          <a:lstStyle/>
          <a:p>
            <a:pPr algn="just"/>
            <a:r>
              <a:rPr lang="ru-RU" b="1" dirty="0" smtClean="0">
                <a:solidFill>
                  <a:srgbClr val="C00000"/>
                </a:solidFill>
              </a:rPr>
              <a:t>Леонардо да Винчи</a:t>
            </a:r>
            <a:r>
              <a:rPr lang="ru-RU" dirty="0" smtClean="0">
                <a:solidFill>
                  <a:srgbClr val="C00000"/>
                </a:solidFill>
              </a:rPr>
              <a:t> </a:t>
            </a:r>
            <a:r>
              <a:rPr lang="ru-RU" dirty="0" smtClean="0"/>
              <a:t>(</a:t>
            </a:r>
            <a:r>
              <a:rPr lang="ru-RU" dirty="0" err="1" smtClean="0"/>
              <a:t>Leonardo</a:t>
            </a:r>
            <a:r>
              <a:rPr lang="ru-RU" dirty="0" smtClean="0"/>
              <a:t> </a:t>
            </a:r>
            <a:r>
              <a:rPr lang="ru-RU" dirty="0" err="1" smtClean="0"/>
              <a:t>da</a:t>
            </a:r>
            <a:r>
              <a:rPr lang="ru-RU" dirty="0" smtClean="0"/>
              <a:t> </a:t>
            </a:r>
            <a:r>
              <a:rPr lang="ru-RU" dirty="0" err="1" smtClean="0"/>
              <a:t>Vinci</a:t>
            </a:r>
            <a:r>
              <a:rPr lang="ru-RU" dirty="0" smtClean="0"/>
              <a:t>, 16.04.1452-02.05.1519) создал  13-разрядное суммирующее устройство с </a:t>
            </a:r>
            <a:r>
              <a:rPr lang="ru-RU" dirty="0" err="1" smtClean="0"/>
              <a:t>десятизубными</a:t>
            </a:r>
            <a:r>
              <a:rPr lang="ru-RU" dirty="0" smtClean="0"/>
              <a:t> кольцами около 1500 года.  </a:t>
            </a:r>
          </a:p>
          <a:p>
            <a:pPr algn="just"/>
            <a:r>
              <a:rPr lang="ru-RU" dirty="0" smtClean="0"/>
              <a:t>Среди двухтомного собрания рукописей, известных как «</a:t>
            </a:r>
            <a:r>
              <a:rPr lang="ru-RU" b="1" dirty="0" err="1" smtClean="0">
                <a:solidFill>
                  <a:srgbClr val="C00000"/>
                </a:solidFill>
              </a:rPr>
              <a:t>Codex</a:t>
            </a:r>
            <a:r>
              <a:rPr lang="ru-RU" b="1" dirty="0" smtClean="0">
                <a:solidFill>
                  <a:srgbClr val="C00000"/>
                </a:solidFill>
              </a:rPr>
              <a:t> </a:t>
            </a:r>
            <a:r>
              <a:rPr lang="ru-RU" b="1" dirty="0" err="1" smtClean="0">
                <a:solidFill>
                  <a:srgbClr val="C00000"/>
                </a:solidFill>
              </a:rPr>
              <a:t>Madrid</a:t>
            </a:r>
            <a:r>
              <a:rPr lang="ru-RU" dirty="0" smtClean="0"/>
              <a:t>», посвященных механике, были обнаружены чертежи и описание такого устройства. </a:t>
            </a:r>
          </a:p>
          <a:p>
            <a:pPr algn="just"/>
            <a:r>
              <a:rPr lang="ru-RU" dirty="0" smtClean="0"/>
              <a:t>Основу машины по описанию составляют стержни, на которые крепится два зубчатых колеса, большее с одной стороны стержня, а меньшее - с другой. Эти стержни должны были располагаться таким образом, чтобы меньшее колесо на одном стержне входило в зацепление с большим колесом на другом стержне. При этом меньшее колесо второго стержня сцеплялось с большим колесом третьего, и т.д. Десять оборотов первого колеса, по замыслу автора, должны были приводить к одному полному обороту второго, а десять оборотов второго - один оборот третьего и т.д. Вся система, состоящая из 13 стержней с зубчатыми колесами должна была приводиться в движение набором грузов.</a:t>
            </a:r>
            <a:endParaRPr lang="ru-RU" dirty="0"/>
          </a:p>
        </p:txBody>
      </p:sp>
      <p:pic>
        <p:nvPicPr>
          <p:cNvPr id="69634" name="Picture 2"/>
          <p:cNvPicPr>
            <a:picLocks noChangeAspect="1" noChangeArrowheads="1"/>
          </p:cNvPicPr>
          <p:nvPr/>
        </p:nvPicPr>
        <p:blipFill>
          <a:blip r:embed="rId5"/>
          <a:srcRect/>
          <a:stretch>
            <a:fillRect/>
          </a:stretch>
        </p:blipFill>
        <p:spPr bwMode="auto">
          <a:xfrm>
            <a:off x="47600" y="1285878"/>
            <a:ext cx="2114550" cy="268605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6"/>
          <a:srcRect/>
          <a:stretch>
            <a:fillRect/>
          </a:stretch>
        </p:blipFill>
        <p:spPr bwMode="auto">
          <a:xfrm>
            <a:off x="138088" y="4152904"/>
            <a:ext cx="2057400" cy="1981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15</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00744" cy="4801314"/>
          </a:xfrm>
          <a:prstGeom prst="rect">
            <a:avLst/>
          </a:prstGeom>
          <a:noFill/>
        </p:spPr>
        <p:txBody>
          <a:bodyPr wrap="square" rtlCol="0">
            <a:spAutoFit/>
          </a:bodyPr>
          <a:lstStyle/>
          <a:p>
            <a:pPr algn="just"/>
            <a:r>
              <a:rPr lang="ru-RU" dirty="0" smtClean="0"/>
              <a:t>Шотландский математик </a:t>
            </a:r>
            <a:r>
              <a:rPr lang="ru-RU" b="1" dirty="0" smtClean="0">
                <a:solidFill>
                  <a:srgbClr val="C00000"/>
                </a:solidFill>
              </a:rPr>
              <a:t>Джон Непер</a:t>
            </a:r>
            <a:r>
              <a:rPr lang="ru-RU" dirty="0" smtClean="0"/>
              <a:t> (</a:t>
            </a:r>
            <a:r>
              <a:rPr lang="ru-RU" dirty="0" err="1" smtClean="0"/>
              <a:t>John</a:t>
            </a:r>
            <a:r>
              <a:rPr lang="ru-RU" dirty="0" smtClean="0"/>
              <a:t> </a:t>
            </a:r>
            <a:r>
              <a:rPr lang="ru-RU" dirty="0" err="1" smtClean="0"/>
              <a:t>Naiper</a:t>
            </a:r>
            <a:r>
              <a:rPr lang="ru-RU" dirty="0" smtClean="0"/>
              <a:t>, 1550 - 04.04.1617) изобрел </a:t>
            </a:r>
            <a:r>
              <a:rPr lang="ru-RU" b="1" dirty="0" smtClean="0">
                <a:solidFill>
                  <a:srgbClr val="C00000"/>
                </a:solidFill>
              </a:rPr>
              <a:t>таблицы логарифмов</a:t>
            </a:r>
            <a:r>
              <a:rPr lang="ru-RU" dirty="0" smtClean="0"/>
              <a:t>. Принцип их заключается в том, что каждому числу соответствует специальное число - логарифм - это показатель степени, в которую нужно возвести число (основание логарифма), чтобы получить заданное число.</a:t>
            </a:r>
          </a:p>
          <a:p>
            <a:pPr algn="just"/>
            <a:endParaRPr lang="ru-RU" dirty="0" smtClean="0"/>
          </a:p>
          <a:p>
            <a:pPr algn="just"/>
            <a:r>
              <a:rPr lang="ru-RU" dirty="0" smtClean="0"/>
              <a:t>Непер предложил в 1617 году другой (не логарифмический) способ перемножения чисел. Инструмент, получивший название </a:t>
            </a:r>
            <a:r>
              <a:rPr lang="ru-RU" b="1" dirty="0" smtClean="0">
                <a:solidFill>
                  <a:srgbClr val="C00000"/>
                </a:solidFill>
              </a:rPr>
              <a:t>палочки (или костяшки) Непера</a:t>
            </a:r>
            <a:r>
              <a:rPr lang="ru-RU" dirty="0" smtClean="0"/>
              <a:t>, состоял из тонких пластин, или блоков. </a:t>
            </a:r>
          </a:p>
          <a:p>
            <a:pPr algn="just"/>
            <a:endParaRPr lang="ru-RU" dirty="0" smtClean="0"/>
          </a:p>
          <a:p>
            <a:pPr algn="just"/>
            <a:r>
              <a:rPr lang="ru-RU" dirty="0" smtClean="0"/>
              <a:t>Каждая сторона блока несет числа, образующие математическую прогрессию. Манипуляции с блоками позволяют извлекать квадратные и кубические корни, а также умножать и делить большие числа. </a:t>
            </a:r>
          </a:p>
        </p:txBody>
      </p:sp>
      <p:pic>
        <p:nvPicPr>
          <p:cNvPr id="70658" name="Picture 2"/>
          <p:cNvPicPr>
            <a:picLocks noChangeAspect="1" noChangeArrowheads="1"/>
          </p:cNvPicPr>
          <p:nvPr/>
        </p:nvPicPr>
        <p:blipFill>
          <a:blip r:embed="rId5"/>
          <a:srcRect/>
          <a:stretch>
            <a:fillRect/>
          </a:stretch>
        </p:blipFill>
        <p:spPr bwMode="auto">
          <a:xfrm>
            <a:off x="5929320" y="3971928"/>
            <a:ext cx="3105146" cy="2100994"/>
          </a:xfrm>
          <a:prstGeom prst="rect">
            <a:avLst/>
          </a:prstGeom>
          <a:noFill/>
          <a:ln w="9525">
            <a:noFill/>
            <a:miter lim="800000"/>
            <a:headEnd/>
            <a:tailEnd/>
          </a:ln>
          <a:effectLst/>
        </p:spPr>
      </p:pic>
      <p:pic>
        <p:nvPicPr>
          <p:cNvPr id="70659" name="Picture 3"/>
          <p:cNvPicPr>
            <a:picLocks noChangeAspect="1" noChangeArrowheads="1"/>
          </p:cNvPicPr>
          <p:nvPr/>
        </p:nvPicPr>
        <p:blipFill>
          <a:blip r:embed="rId6"/>
          <a:srcRect/>
          <a:stretch>
            <a:fillRect/>
          </a:stretch>
        </p:blipFill>
        <p:spPr bwMode="auto">
          <a:xfrm>
            <a:off x="5929320" y="1347776"/>
            <a:ext cx="1846315" cy="23526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16</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867824" cy="923330"/>
          </a:xfrm>
          <a:prstGeom prst="rect">
            <a:avLst/>
          </a:prstGeom>
          <a:noFill/>
        </p:spPr>
        <p:txBody>
          <a:bodyPr wrap="square" rtlCol="0">
            <a:spAutoFit/>
          </a:bodyPr>
          <a:lstStyle/>
          <a:p>
            <a:pPr algn="just"/>
            <a:r>
              <a:rPr lang="ru-RU" dirty="0" smtClean="0"/>
              <a:t>В 1618 году английский математик и астроном </a:t>
            </a:r>
            <a:r>
              <a:rPr lang="ru-RU" b="1" dirty="0" err="1" smtClean="0">
                <a:solidFill>
                  <a:srgbClr val="C00000"/>
                </a:solidFill>
              </a:rPr>
              <a:t>Эдмунд</a:t>
            </a:r>
            <a:r>
              <a:rPr lang="ru-RU" b="1" dirty="0" smtClean="0">
                <a:solidFill>
                  <a:srgbClr val="C00000"/>
                </a:solidFill>
              </a:rPr>
              <a:t> Гюнтер</a:t>
            </a:r>
            <a:r>
              <a:rPr lang="ru-RU" dirty="0" smtClean="0">
                <a:solidFill>
                  <a:srgbClr val="C00000"/>
                </a:solidFill>
              </a:rPr>
              <a:t> </a:t>
            </a:r>
            <a:r>
              <a:rPr lang="ru-RU" dirty="0" smtClean="0"/>
              <a:t>(</a:t>
            </a:r>
            <a:r>
              <a:rPr lang="ru-RU" dirty="0" err="1" smtClean="0"/>
              <a:t>Edmund</a:t>
            </a:r>
            <a:r>
              <a:rPr lang="ru-RU" dirty="0" smtClean="0"/>
              <a:t> </a:t>
            </a:r>
            <a:r>
              <a:rPr lang="ru-RU" dirty="0" err="1" smtClean="0"/>
              <a:t>Gunter</a:t>
            </a:r>
            <a:r>
              <a:rPr lang="ru-RU" dirty="0" smtClean="0"/>
              <a:t>, 10.12.1581–1626) для облегчения вычислений предложил механическое устройство, использующее логарифмическую шкалу. </a:t>
            </a:r>
          </a:p>
        </p:txBody>
      </p:sp>
      <p:pic>
        <p:nvPicPr>
          <p:cNvPr id="71682" name="Picture 2"/>
          <p:cNvPicPr>
            <a:picLocks noChangeAspect="1" noChangeArrowheads="1"/>
          </p:cNvPicPr>
          <p:nvPr/>
        </p:nvPicPr>
        <p:blipFill>
          <a:blip r:embed="rId5"/>
          <a:srcRect/>
          <a:stretch>
            <a:fillRect/>
          </a:stretch>
        </p:blipFill>
        <p:spPr bwMode="auto">
          <a:xfrm>
            <a:off x="4707060" y="2433632"/>
            <a:ext cx="4208364" cy="2657473"/>
          </a:xfrm>
          <a:prstGeom prst="rect">
            <a:avLst/>
          </a:prstGeom>
          <a:noFill/>
          <a:ln w="9525">
            <a:noFill/>
            <a:miter lim="800000"/>
            <a:headEnd/>
            <a:tailEnd/>
          </a:ln>
          <a:effectLst/>
        </p:spPr>
      </p:pic>
      <p:sp>
        <p:nvSpPr>
          <p:cNvPr id="12" name="Прямоугольник 11"/>
          <p:cNvSpPr/>
          <p:nvPr/>
        </p:nvSpPr>
        <p:spPr>
          <a:xfrm>
            <a:off x="138088" y="2162168"/>
            <a:ext cx="4343424" cy="2862322"/>
          </a:xfrm>
          <a:prstGeom prst="rect">
            <a:avLst/>
          </a:prstGeom>
        </p:spPr>
        <p:txBody>
          <a:bodyPr wrap="square">
            <a:spAutoFit/>
          </a:bodyPr>
          <a:lstStyle/>
          <a:p>
            <a:pPr algn="just"/>
            <a:r>
              <a:rPr lang="ru-RU" dirty="0" smtClean="0"/>
              <a:t>К нескольким проградуированным по экспоненциальному закону шкалам прилагались два циркуля-измерителя, которыми необходимо было оперировать одновременно, определяя сумму или разность отрезков шкалы, что позволяло находить произведение или частное. </a:t>
            </a:r>
          </a:p>
          <a:p>
            <a:pPr algn="just"/>
            <a:endParaRPr lang="ru-RU" dirty="0" smtClean="0"/>
          </a:p>
          <a:p>
            <a:pPr algn="just"/>
            <a:r>
              <a:rPr lang="ru-RU" dirty="0" smtClean="0"/>
              <a:t>Данные манипуляции требовали повышенной внимательности.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17</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6243672" cy="5078313"/>
          </a:xfrm>
          <a:prstGeom prst="rect">
            <a:avLst/>
          </a:prstGeom>
          <a:noFill/>
        </p:spPr>
        <p:txBody>
          <a:bodyPr wrap="square" rtlCol="0">
            <a:spAutoFit/>
          </a:bodyPr>
          <a:lstStyle/>
          <a:p>
            <a:pPr algn="just"/>
            <a:r>
              <a:rPr lang="ru-RU" b="1" dirty="0" smtClean="0">
                <a:solidFill>
                  <a:srgbClr val="C00000"/>
                </a:solidFill>
              </a:rPr>
              <a:t>Вильгельм </a:t>
            </a:r>
            <a:r>
              <a:rPr lang="ru-RU" b="1" dirty="0" err="1" smtClean="0">
                <a:solidFill>
                  <a:srgbClr val="C00000"/>
                </a:solidFill>
              </a:rPr>
              <a:t>Шиккард</a:t>
            </a:r>
            <a:r>
              <a:rPr lang="ru-RU" dirty="0" smtClean="0">
                <a:solidFill>
                  <a:srgbClr val="C00000"/>
                </a:solidFill>
              </a:rPr>
              <a:t> </a:t>
            </a:r>
            <a:r>
              <a:rPr lang="ru-RU" dirty="0" smtClean="0"/>
              <a:t>(</a:t>
            </a:r>
            <a:r>
              <a:rPr lang="ru-RU" dirty="0" err="1" smtClean="0"/>
              <a:t>Wilhelm</a:t>
            </a:r>
            <a:r>
              <a:rPr lang="ru-RU" dirty="0" smtClean="0"/>
              <a:t> </a:t>
            </a:r>
            <a:r>
              <a:rPr lang="ru-RU" dirty="0" err="1" smtClean="0"/>
              <a:t>Schickard</a:t>
            </a:r>
            <a:r>
              <a:rPr lang="ru-RU" dirty="0" smtClean="0"/>
              <a:t>, 22.04.1592 - 24.10.1636) - востоковед и математик, профессор </a:t>
            </a:r>
            <a:r>
              <a:rPr lang="ru-RU" dirty="0" err="1" smtClean="0"/>
              <a:t>Тюбинского</a:t>
            </a:r>
            <a:r>
              <a:rPr lang="ru-RU" dirty="0" smtClean="0"/>
              <a:t> университета - в письмах своему другу </a:t>
            </a:r>
            <a:r>
              <a:rPr lang="ru-RU" dirty="0" err="1" smtClean="0"/>
              <a:t>Иогану</a:t>
            </a:r>
            <a:r>
              <a:rPr lang="ru-RU" dirty="0" smtClean="0"/>
              <a:t> Кеплеру описал устройство «часов для счета» - счетной машины с устройством установки чисел и валиками с движком и окном для считывания результата.</a:t>
            </a:r>
          </a:p>
          <a:p>
            <a:pPr algn="just"/>
            <a:r>
              <a:rPr lang="ru-RU" dirty="0" smtClean="0"/>
              <a:t>Это была весьма «продвинутая» 6-разрядная машина, состоявшая из трех узлов: </a:t>
            </a:r>
            <a:r>
              <a:rPr lang="ru-RU" b="1" dirty="0" smtClean="0">
                <a:solidFill>
                  <a:srgbClr val="C00000"/>
                </a:solidFill>
              </a:rPr>
              <a:t>устройства сложения-вычитания, множительного устройства и блока записи промежуточных результатов</a:t>
            </a:r>
            <a:r>
              <a:rPr lang="ru-RU" dirty="0" smtClean="0"/>
              <a:t>. Если сумматор был выполнен на традиционных зубчатых колесах, имевших кулачки для передачи в соседний разряд единицы переноса, то множитель был построен весьма изощренно. В нем немецкий профессор применил метод «решетки», когда при помощи «насаженной» на валы зубчатой «таблицы умножения» происходит перемножение каждой цифры первого сомножителя на каждую цифру второго, после чего со сдвигом складываются все эти частные произведения.</a:t>
            </a:r>
          </a:p>
        </p:txBody>
      </p:sp>
      <p:pic>
        <p:nvPicPr>
          <p:cNvPr id="72706" name="Picture 2"/>
          <p:cNvPicPr>
            <a:picLocks noChangeAspect="1" noChangeArrowheads="1"/>
          </p:cNvPicPr>
          <p:nvPr/>
        </p:nvPicPr>
        <p:blipFill>
          <a:blip r:embed="rId5"/>
          <a:srcRect/>
          <a:stretch>
            <a:fillRect/>
          </a:stretch>
        </p:blipFill>
        <p:spPr bwMode="auto">
          <a:xfrm>
            <a:off x="6461614" y="1347777"/>
            <a:ext cx="2482364" cy="2352688"/>
          </a:xfrm>
          <a:prstGeom prst="rect">
            <a:avLst/>
          </a:prstGeom>
          <a:noFill/>
          <a:ln w="9525">
            <a:noFill/>
            <a:miter lim="800000"/>
            <a:headEnd/>
            <a:tailEnd/>
          </a:ln>
          <a:effectLst/>
        </p:spPr>
      </p:pic>
      <p:pic>
        <p:nvPicPr>
          <p:cNvPr id="72707" name="Picture 3"/>
          <p:cNvPicPr>
            <a:picLocks noChangeAspect="1" noChangeArrowheads="1"/>
          </p:cNvPicPr>
          <p:nvPr/>
        </p:nvPicPr>
        <p:blipFill>
          <a:blip r:embed="rId6"/>
          <a:srcRect/>
          <a:stretch>
            <a:fillRect/>
          </a:stretch>
        </p:blipFill>
        <p:spPr bwMode="auto">
          <a:xfrm>
            <a:off x="6743712" y="3790952"/>
            <a:ext cx="1963849" cy="23907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1630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18</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6243672" cy="2585323"/>
          </a:xfrm>
          <a:prstGeom prst="rect">
            <a:avLst/>
          </a:prstGeom>
          <a:noFill/>
        </p:spPr>
        <p:txBody>
          <a:bodyPr wrap="square" rtlCol="0">
            <a:spAutoFit/>
          </a:bodyPr>
          <a:lstStyle/>
          <a:p>
            <a:pPr algn="just"/>
            <a:r>
              <a:rPr lang="ru-RU" dirty="0" smtClean="0"/>
              <a:t>Изобретателями первых логарифмических линеек являются англичане — математик и педагог</a:t>
            </a:r>
            <a:r>
              <a:rPr lang="ru-RU" b="1" dirty="0" smtClean="0"/>
              <a:t> </a:t>
            </a:r>
            <a:r>
              <a:rPr lang="ru-RU" b="1" dirty="0" smtClean="0">
                <a:solidFill>
                  <a:srgbClr val="C00000"/>
                </a:solidFill>
              </a:rPr>
              <a:t>Уильям </a:t>
            </a:r>
            <a:r>
              <a:rPr lang="ru-RU" b="1" dirty="0" err="1" smtClean="0">
                <a:solidFill>
                  <a:srgbClr val="C00000"/>
                </a:solidFill>
              </a:rPr>
              <a:t>Отред</a:t>
            </a:r>
            <a:r>
              <a:rPr lang="ru-RU" dirty="0" smtClean="0">
                <a:solidFill>
                  <a:srgbClr val="C00000"/>
                </a:solidFill>
              </a:rPr>
              <a:t> </a:t>
            </a:r>
            <a:r>
              <a:rPr lang="ru-RU" dirty="0" smtClean="0"/>
              <a:t>(</a:t>
            </a:r>
            <a:r>
              <a:rPr lang="ru-RU" dirty="0" err="1" smtClean="0"/>
              <a:t>William</a:t>
            </a:r>
            <a:r>
              <a:rPr lang="ru-RU" dirty="0" smtClean="0"/>
              <a:t> </a:t>
            </a:r>
            <a:r>
              <a:rPr lang="ru-RU" dirty="0" err="1" smtClean="0"/>
              <a:t>Oughtred</a:t>
            </a:r>
            <a:r>
              <a:rPr lang="ru-RU" dirty="0" smtClean="0"/>
              <a:t>, 05.03.1574 - 30.06.1660) и учитель математики </a:t>
            </a:r>
            <a:r>
              <a:rPr lang="ru-RU" b="1" dirty="0" smtClean="0">
                <a:solidFill>
                  <a:srgbClr val="C00000"/>
                </a:solidFill>
              </a:rPr>
              <a:t>Ричард </a:t>
            </a:r>
            <a:r>
              <a:rPr lang="ru-RU" b="1" dirty="0" err="1" smtClean="0">
                <a:solidFill>
                  <a:srgbClr val="C00000"/>
                </a:solidFill>
              </a:rPr>
              <a:t>Деламейн</a:t>
            </a:r>
            <a:r>
              <a:rPr lang="ru-RU" b="1" dirty="0" smtClean="0">
                <a:solidFill>
                  <a:srgbClr val="C00000"/>
                </a:solidFill>
              </a:rPr>
              <a:t> </a:t>
            </a:r>
            <a:r>
              <a:rPr lang="ru-RU" dirty="0" smtClean="0"/>
              <a:t>(</a:t>
            </a:r>
            <a:r>
              <a:rPr lang="ru-RU" dirty="0" err="1" smtClean="0"/>
              <a:t>Richard</a:t>
            </a:r>
            <a:r>
              <a:rPr lang="ru-RU" dirty="0" smtClean="0"/>
              <a:t> </a:t>
            </a:r>
            <a:r>
              <a:rPr lang="ru-RU" dirty="0" err="1" smtClean="0"/>
              <a:t>Delamain</a:t>
            </a:r>
            <a:r>
              <a:rPr lang="ru-RU" dirty="0" smtClean="0"/>
              <a:t>, 1600–1644). По всей видимости, Уильям </a:t>
            </a:r>
            <a:r>
              <a:rPr lang="ru-RU" dirty="0" err="1" smtClean="0"/>
              <a:t>Отред</a:t>
            </a:r>
            <a:r>
              <a:rPr lang="ru-RU" dirty="0" smtClean="0"/>
              <a:t> и Ричард </a:t>
            </a:r>
            <a:r>
              <a:rPr lang="ru-RU" dirty="0" err="1" smtClean="0"/>
              <a:t>Деламейн</a:t>
            </a:r>
            <a:r>
              <a:rPr lang="ru-RU" dirty="0" smtClean="0"/>
              <a:t> изобрели логарифмическую линейку независимо друг от друга. В логарифмической линейке шкалы смещались относительно друг друга, в связи с чем при вычислении отпадала необходимость использовать такую обузу, как циркули. </a:t>
            </a:r>
          </a:p>
        </p:txBody>
      </p:sp>
      <p:pic>
        <p:nvPicPr>
          <p:cNvPr id="73730" name="Picture 2"/>
          <p:cNvPicPr>
            <a:picLocks noChangeAspect="1" noChangeArrowheads="1"/>
          </p:cNvPicPr>
          <p:nvPr/>
        </p:nvPicPr>
        <p:blipFill>
          <a:blip r:embed="rId5"/>
          <a:srcRect/>
          <a:stretch>
            <a:fillRect/>
          </a:stretch>
        </p:blipFill>
        <p:spPr bwMode="auto">
          <a:xfrm>
            <a:off x="6472248" y="1347776"/>
            <a:ext cx="2400300" cy="3648075"/>
          </a:xfrm>
          <a:prstGeom prst="rect">
            <a:avLst/>
          </a:prstGeom>
          <a:noFill/>
          <a:ln w="9525">
            <a:noFill/>
            <a:miter lim="800000"/>
            <a:headEnd/>
            <a:tailEnd/>
          </a:ln>
          <a:effectLst/>
        </p:spPr>
      </p:pic>
      <p:pic>
        <p:nvPicPr>
          <p:cNvPr id="73731" name="Picture 3"/>
          <p:cNvPicPr>
            <a:picLocks noChangeAspect="1" noChangeArrowheads="1"/>
          </p:cNvPicPr>
          <p:nvPr/>
        </p:nvPicPr>
        <p:blipFill>
          <a:blip r:embed="rId6"/>
          <a:srcRect/>
          <a:stretch>
            <a:fillRect/>
          </a:stretch>
        </p:blipFill>
        <p:spPr bwMode="auto">
          <a:xfrm>
            <a:off x="228576" y="3868250"/>
            <a:ext cx="1809760" cy="2299192"/>
          </a:xfrm>
          <a:prstGeom prst="rect">
            <a:avLst/>
          </a:prstGeom>
          <a:noFill/>
          <a:ln w="9525">
            <a:noFill/>
            <a:miter lim="800000"/>
            <a:headEnd/>
            <a:tailEnd/>
          </a:ln>
          <a:effectLst/>
        </p:spPr>
      </p:pic>
      <p:sp>
        <p:nvSpPr>
          <p:cNvPr id="13" name="Прямоугольник 12"/>
          <p:cNvSpPr/>
          <p:nvPr/>
        </p:nvSpPr>
        <p:spPr>
          <a:xfrm>
            <a:off x="2128824" y="3971928"/>
            <a:ext cx="4252936" cy="1754326"/>
          </a:xfrm>
          <a:prstGeom prst="rect">
            <a:avLst/>
          </a:prstGeom>
        </p:spPr>
        <p:txBody>
          <a:bodyPr wrap="square">
            <a:spAutoFit/>
          </a:bodyPr>
          <a:lstStyle/>
          <a:p>
            <a:pPr algn="just"/>
            <a:r>
              <a:rPr lang="ru-RU" dirty="0" smtClean="0"/>
              <a:t>Причем англичане предложили две конструкции: прямоугольную и круглую, в которой логарифмические шкалы были нанесены на двух концентрических кольцах, вращающихся друг относительно друга.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30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486144" y="1438264"/>
            <a:ext cx="5519768" cy="1200329"/>
          </a:xfrm>
          <a:prstGeom prst="rect">
            <a:avLst/>
          </a:prstGeom>
          <a:noFill/>
        </p:spPr>
        <p:txBody>
          <a:bodyPr wrap="square" rtlCol="0">
            <a:spAutoFit/>
          </a:bodyPr>
          <a:lstStyle/>
          <a:p>
            <a:pPr algn="just"/>
            <a:r>
              <a:rPr lang="ru-RU" dirty="0" smtClean="0"/>
              <a:t>Обнаружена в раскопках, так называемая, «</a:t>
            </a:r>
            <a:r>
              <a:rPr lang="ru-RU" b="1" dirty="0" err="1" smtClean="0">
                <a:solidFill>
                  <a:srgbClr val="C00000"/>
                </a:solidFill>
              </a:rPr>
              <a:t>вестоницкая</a:t>
            </a:r>
            <a:r>
              <a:rPr lang="ru-RU" b="1" dirty="0" smtClean="0">
                <a:solidFill>
                  <a:srgbClr val="C00000"/>
                </a:solidFill>
              </a:rPr>
              <a:t> кость</a:t>
            </a:r>
            <a:r>
              <a:rPr lang="ru-RU" dirty="0" smtClean="0"/>
              <a:t>» с зарубками. Позволяет историкам предположить, что уже тогда наши предки были знакомы с зачатками счета.</a:t>
            </a:r>
          </a:p>
        </p:txBody>
      </p:sp>
      <p:pic>
        <p:nvPicPr>
          <p:cNvPr id="37890" name="Picture 2" descr="http://informat444.narod.ru/museum/picture/kosty.jpg"/>
          <p:cNvPicPr>
            <a:picLocks noChangeAspect="1" noChangeArrowheads="1"/>
          </p:cNvPicPr>
          <p:nvPr/>
        </p:nvPicPr>
        <p:blipFill>
          <a:blip r:embed="rId5"/>
          <a:srcRect/>
          <a:stretch>
            <a:fillRect/>
          </a:stretch>
        </p:blipFill>
        <p:spPr bwMode="auto">
          <a:xfrm>
            <a:off x="228576" y="1438264"/>
            <a:ext cx="3190875" cy="2809876"/>
          </a:xfrm>
          <a:prstGeom prst="rect">
            <a:avLst/>
          </a:prstGeom>
          <a:noFill/>
        </p:spPr>
      </p:pic>
      <p:pic>
        <p:nvPicPr>
          <p:cNvPr id="37902" name="Picture 14"/>
          <p:cNvPicPr>
            <a:picLocks noChangeAspect="1" noChangeArrowheads="1"/>
          </p:cNvPicPr>
          <p:nvPr/>
        </p:nvPicPr>
        <p:blipFill>
          <a:blip r:embed="rId6"/>
          <a:srcRect/>
          <a:stretch>
            <a:fillRect/>
          </a:stretch>
        </p:blipFill>
        <p:spPr bwMode="auto">
          <a:xfrm>
            <a:off x="5657856" y="4333880"/>
            <a:ext cx="3233740" cy="17497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19</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1754326"/>
          </a:xfrm>
          <a:prstGeom prst="rect">
            <a:avLst/>
          </a:prstGeom>
          <a:noFill/>
        </p:spPr>
        <p:txBody>
          <a:bodyPr wrap="square" rtlCol="0">
            <a:spAutoFit/>
          </a:bodyPr>
          <a:lstStyle/>
          <a:p>
            <a:pPr algn="just"/>
            <a:r>
              <a:rPr lang="ru-RU" dirty="0" smtClean="0"/>
              <a:t>Французский математик </a:t>
            </a:r>
            <a:r>
              <a:rPr lang="ru-RU" b="1" dirty="0" smtClean="0">
                <a:solidFill>
                  <a:srgbClr val="C00000"/>
                </a:solidFill>
              </a:rPr>
              <a:t>Блез Паскаль </a:t>
            </a:r>
            <a:r>
              <a:rPr lang="ru-RU" dirty="0" smtClean="0"/>
              <a:t>(</a:t>
            </a:r>
            <a:r>
              <a:rPr lang="ru-RU" dirty="0" err="1" smtClean="0"/>
              <a:t>Blaise</a:t>
            </a:r>
            <a:r>
              <a:rPr lang="ru-RU" dirty="0" smtClean="0"/>
              <a:t> Pascal, 19.06.1623–19.08.1662) сконструировал счетное устройство, чтобы облегчить труд своего отца - налогового инспектора. Это устройство позволяло суммировать десятичные числа. Внешне оно представляло собой ящик с многочисленными шестеренками.</a:t>
            </a:r>
          </a:p>
          <a:p>
            <a:pPr algn="just"/>
            <a:r>
              <a:rPr lang="ru-RU" dirty="0" smtClean="0"/>
              <a:t>Основой суммирующей машины стал счетчик-регистратор, или счетная шестерня. Она имела десять выступов, на каждом из которых были нанесены цифры. </a:t>
            </a:r>
            <a:endParaRPr lang="ru-RU" dirty="0"/>
          </a:p>
        </p:txBody>
      </p:sp>
      <p:pic>
        <p:nvPicPr>
          <p:cNvPr id="74754" name="Picture 2"/>
          <p:cNvPicPr>
            <a:picLocks noChangeAspect="1" noChangeArrowheads="1"/>
          </p:cNvPicPr>
          <p:nvPr/>
        </p:nvPicPr>
        <p:blipFill>
          <a:blip r:embed="rId5"/>
          <a:srcRect/>
          <a:stretch>
            <a:fillRect/>
          </a:stretch>
        </p:blipFill>
        <p:spPr bwMode="auto">
          <a:xfrm>
            <a:off x="5929320" y="3067048"/>
            <a:ext cx="3014658" cy="2084763"/>
          </a:xfrm>
          <a:prstGeom prst="rect">
            <a:avLst/>
          </a:prstGeom>
          <a:noFill/>
          <a:ln w="9525">
            <a:noFill/>
            <a:miter lim="800000"/>
            <a:headEnd/>
            <a:tailEnd/>
          </a:ln>
          <a:effectLst/>
        </p:spPr>
      </p:pic>
      <p:sp>
        <p:nvSpPr>
          <p:cNvPr id="14" name="Прямоугольник 13"/>
          <p:cNvSpPr/>
          <p:nvPr/>
        </p:nvSpPr>
        <p:spPr>
          <a:xfrm>
            <a:off x="2309800" y="2886072"/>
            <a:ext cx="3529032" cy="3416320"/>
          </a:xfrm>
          <a:prstGeom prst="rect">
            <a:avLst/>
          </a:prstGeom>
        </p:spPr>
        <p:txBody>
          <a:bodyPr wrap="square">
            <a:spAutoFit/>
          </a:bodyPr>
          <a:lstStyle/>
          <a:p>
            <a:pPr algn="just"/>
            <a:r>
              <a:rPr lang="ru-RU" dirty="0" smtClean="0"/>
              <a:t>Для передачи десятков на шестерне располагался один удлиненный зуб, зацеплявший и поворачивающий промежуточную шестерню, которая передавала вращение шестерне десятков. Дополнительная   шестерня была необходима для того, чтобы обе счетные шестерни - единиц и десятков - вращались в одном направлении. </a:t>
            </a:r>
            <a:endParaRPr lang="ru-RU" dirty="0"/>
          </a:p>
        </p:txBody>
      </p:sp>
      <p:pic>
        <p:nvPicPr>
          <p:cNvPr id="74755" name="Picture 3"/>
          <p:cNvPicPr>
            <a:picLocks noChangeAspect="1" noChangeArrowheads="1"/>
          </p:cNvPicPr>
          <p:nvPr/>
        </p:nvPicPr>
        <p:blipFill>
          <a:blip r:embed="rId6"/>
          <a:srcRect/>
          <a:stretch>
            <a:fillRect/>
          </a:stretch>
        </p:blipFill>
        <p:spPr bwMode="auto">
          <a:xfrm>
            <a:off x="228576" y="3067048"/>
            <a:ext cx="19621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1654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50" b="1" dirty="0" smtClean="0">
                <a:solidFill>
                  <a:schemeClr val="bg1"/>
                </a:solidFill>
                <a:latin typeface="Sansation" pitchFamily="2" charset="0"/>
              </a:rPr>
              <a:t>20</a:t>
            </a:r>
            <a:endParaRPr lang="mk-MK" sz="105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5078313"/>
          </a:xfrm>
          <a:prstGeom prst="rect">
            <a:avLst/>
          </a:prstGeom>
          <a:noFill/>
        </p:spPr>
        <p:txBody>
          <a:bodyPr wrap="square" rtlCol="0">
            <a:spAutoFit/>
          </a:bodyPr>
          <a:lstStyle/>
          <a:p>
            <a:pPr algn="just"/>
            <a:r>
              <a:rPr lang="ru-RU" dirty="0" smtClean="0"/>
              <a:t>Англичане </a:t>
            </a:r>
            <a:r>
              <a:rPr lang="ru-RU" b="1" dirty="0" smtClean="0">
                <a:solidFill>
                  <a:srgbClr val="C00000"/>
                </a:solidFill>
              </a:rPr>
              <a:t>Роберт </a:t>
            </a:r>
            <a:r>
              <a:rPr lang="ru-RU" b="1" dirty="0" err="1" smtClean="0">
                <a:solidFill>
                  <a:srgbClr val="C00000"/>
                </a:solidFill>
              </a:rPr>
              <a:t>Биссакар</a:t>
            </a:r>
            <a:r>
              <a:rPr lang="ru-RU" dirty="0" smtClean="0">
                <a:solidFill>
                  <a:srgbClr val="C00000"/>
                </a:solidFill>
              </a:rPr>
              <a:t> </a:t>
            </a:r>
            <a:r>
              <a:rPr lang="ru-RU" dirty="0" smtClean="0"/>
              <a:t>(</a:t>
            </a:r>
            <a:r>
              <a:rPr lang="ru-RU" dirty="0" err="1" smtClean="0"/>
              <a:t>Robert</a:t>
            </a:r>
            <a:r>
              <a:rPr lang="ru-RU" dirty="0" smtClean="0"/>
              <a:t> </a:t>
            </a:r>
            <a:r>
              <a:rPr lang="ru-RU" dirty="0" err="1" smtClean="0"/>
              <a:t>Bissaker</a:t>
            </a:r>
            <a:r>
              <a:rPr lang="ru-RU" dirty="0" smtClean="0"/>
              <a:t>), а в 1657 году - независимо от него - </a:t>
            </a:r>
            <a:r>
              <a:rPr lang="ru-RU" b="1" dirty="0" smtClean="0">
                <a:solidFill>
                  <a:srgbClr val="C00000"/>
                </a:solidFill>
              </a:rPr>
              <a:t>Сет </a:t>
            </a:r>
            <a:r>
              <a:rPr lang="ru-RU" b="1" dirty="0" err="1" smtClean="0">
                <a:solidFill>
                  <a:srgbClr val="C00000"/>
                </a:solidFill>
              </a:rPr>
              <a:t>Патридж</a:t>
            </a:r>
            <a:r>
              <a:rPr lang="ru-RU" dirty="0" smtClean="0"/>
              <a:t> разработали прямоугольную логарифмическую линейку, конструкция которой в основном сохранилась до наших дней.</a:t>
            </a:r>
          </a:p>
          <a:p>
            <a:pPr algn="just"/>
            <a:endParaRPr lang="ru-RU" dirty="0" smtClean="0"/>
          </a:p>
          <a:p>
            <a:pPr algn="just"/>
            <a:endParaRPr lang="ru-RU" dirty="0" smtClean="0"/>
          </a:p>
          <a:p>
            <a:pPr algn="just"/>
            <a:endParaRPr lang="ru-RU" dirty="0" smtClean="0"/>
          </a:p>
          <a:p>
            <a:pPr algn="just"/>
            <a:endParaRPr lang="ru-RU" dirty="0" smtClean="0"/>
          </a:p>
          <a:p>
            <a:pPr algn="just"/>
            <a:endParaRPr lang="ru-RU" dirty="0" smtClean="0"/>
          </a:p>
          <a:p>
            <a:pPr algn="just"/>
            <a:r>
              <a:rPr lang="ru-RU" dirty="0" smtClean="0"/>
              <a:t>Устройство линейки состояло из трех планок. Каждая планка имела длину около 60 см; две внешние планки удерживались вместе металлической оправой, а третья (движок) скользила между ними. </a:t>
            </a:r>
          </a:p>
          <a:p>
            <a:pPr algn="just"/>
            <a:endParaRPr lang="ru-RU" dirty="0" smtClean="0"/>
          </a:p>
          <a:p>
            <a:pPr algn="just"/>
            <a:r>
              <a:rPr lang="ru-RU" dirty="0" smtClean="0"/>
              <a:t>Каждой шкале на неподвижных планках соответствовала такая же на движке. Шкалы имелись на обеих сторонах линейки. Вот только бегунка, который фиксировал результат произведенной операции, такая конструкция не предусматривала. О необходимости этого, безусловно, полезного элемента в 1675 году высказался великий сэр </a:t>
            </a:r>
            <a:r>
              <a:rPr lang="ru-RU" b="1" dirty="0" smtClean="0">
                <a:solidFill>
                  <a:srgbClr val="C00000"/>
                </a:solidFill>
              </a:rPr>
              <a:t>Исаак Ньютон</a:t>
            </a:r>
            <a:r>
              <a:rPr lang="ru-RU" dirty="0" smtClean="0">
                <a:solidFill>
                  <a:srgbClr val="C00000"/>
                </a:solidFill>
              </a:rPr>
              <a:t> </a:t>
            </a:r>
            <a:r>
              <a:rPr lang="ru-RU" dirty="0" smtClean="0"/>
              <a:t>(</a:t>
            </a:r>
            <a:r>
              <a:rPr lang="ru-RU" dirty="0" err="1" smtClean="0"/>
              <a:t>Isaac</a:t>
            </a:r>
            <a:r>
              <a:rPr lang="ru-RU" dirty="0" smtClean="0"/>
              <a:t> </a:t>
            </a:r>
            <a:r>
              <a:rPr lang="ru-RU" dirty="0" err="1" smtClean="0"/>
              <a:t>Newton</a:t>
            </a:r>
            <a:r>
              <a:rPr lang="ru-RU" dirty="0" smtClean="0"/>
              <a:t>, 1643–1727). Однако его абсолютно справедливое пожелание было реализовано лишь столетие спустя. </a:t>
            </a:r>
            <a:endParaRPr lang="ru-RU" dirty="0"/>
          </a:p>
        </p:txBody>
      </p:sp>
      <p:pic>
        <p:nvPicPr>
          <p:cNvPr id="75778" name="Picture 2"/>
          <p:cNvPicPr>
            <a:picLocks noChangeAspect="1" noChangeArrowheads="1"/>
          </p:cNvPicPr>
          <p:nvPr/>
        </p:nvPicPr>
        <p:blipFill>
          <a:blip r:embed="rId5"/>
          <a:srcRect/>
          <a:stretch>
            <a:fillRect/>
          </a:stretch>
        </p:blipFill>
        <p:spPr bwMode="auto">
          <a:xfrm>
            <a:off x="952480" y="2162168"/>
            <a:ext cx="7140135" cy="11763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21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429280" cy="2308324"/>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a:t>
            </a:r>
            <a:r>
              <a:rPr lang="ru-RU" dirty="0" smtClean="0"/>
              <a:t> (</a:t>
            </a:r>
            <a:r>
              <a:rPr lang="ru-RU" dirty="0" err="1" smtClean="0"/>
              <a:t>Gottfried</a:t>
            </a:r>
            <a:r>
              <a:rPr lang="ru-RU" dirty="0" smtClean="0"/>
              <a:t> </a:t>
            </a:r>
            <a:r>
              <a:rPr lang="ru-RU" dirty="0" err="1" smtClean="0"/>
              <a:t>Wilhelm</a:t>
            </a:r>
            <a:r>
              <a:rPr lang="ru-RU" dirty="0" smtClean="0"/>
              <a:t> </a:t>
            </a:r>
            <a:r>
              <a:rPr lang="ru-RU" dirty="0" err="1" smtClean="0"/>
              <a:t>Leibniz</a:t>
            </a:r>
            <a:r>
              <a:rPr lang="ru-RU" dirty="0" smtClean="0"/>
              <a:t>, 01.07.1646 - 14.11.1716) создал «ступенчатый вычислитель» - счетную машину, позволяющую складывать, вычитать, умножать, делить, извлекать квадратные корни, при этом использовалась двоичная система счисления. </a:t>
            </a:r>
          </a:p>
          <a:p>
            <a:pPr algn="just"/>
            <a:r>
              <a:rPr lang="ru-RU" dirty="0" smtClean="0"/>
              <a:t>Первый арифмометр Лейбниц изготовил в 1673 году. </a:t>
            </a:r>
            <a:endParaRPr lang="ru-RU" dirty="0"/>
          </a:p>
        </p:txBody>
      </p:sp>
      <p:pic>
        <p:nvPicPr>
          <p:cNvPr id="76802" name="Picture 2"/>
          <p:cNvPicPr>
            <a:picLocks noChangeAspect="1" noChangeArrowheads="1"/>
          </p:cNvPicPr>
          <p:nvPr/>
        </p:nvPicPr>
        <p:blipFill>
          <a:blip r:embed="rId5"/>
          <a:srcRect/>
          <a:stretch>
            <a:fillRect/>
          </a:stretch>
        </p:blipFill>
        <p:spPr bwMode="auto">
          <a:xfrm>
            <a:off x="5567368" y="1347776"/>
            <a:ext cx="3376609" cy="2646748"/>
          </a:xfrm>
          <a:prstGeom prst="rect">
            <a:avLst/>
          </a:prstGeom>
          <a:noFill/>
          <a:ln w="9525">
            <a:noFill/>
            <a:miter lim="800000"/>
            <a:headEnd/>
            <a:tailEnd/>
          </a:ln>
          <a:effectLst/>
        </p:spPr>
      </p:pic>
      <p:sp>
        <p:nvSpPr>
          <p:cNvPr id="12" name="Прямоугольник 11"/>
          <p:cNvSpPr/>
          <p:nvPr/>
        </p:nvSpPr>
        <p:spPr>
          <a:xfrm>
            <a:off x="138088" y="4062416"/>
            <a:ext cx="8777336" cy="2031325"/>
          </a:xfrm>
          <a:prstGeom prst="rect">
            <a:avLst/>
          </a:prstGeom>
        </p:spPr>
        <p:txBody>
          <a:bodyPr wrap="square">
            <a:spAutoFit/>
          </a:bodyPr>
          <a:lstStyle/>
          <a:p>
            <a:pPr algn="just"/>
            <a:r>
              <a:rPr lang="ru-RU" dirty="0" smtClean="0"/>
              <a:t>Результат умножения и деления имел 16 знаков. Лейбниц применил в своем арифмометре такие конструктивные элементы, которые использовались при проектировании новых моделей вплоть до ХХ века. К ним, прежде всего, необходимо отнести подвижную каретку, что позволило существенно увеличить скорость умножения. Управление этой машиной было предельно упрощено за счет использования рукоятки, при помощи которой вращались валы, и автоматического контроля количества сложений частных произведений во время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585323"/>
          </a:xfrm>
          <a:prstGeom prst="rect">
            <a:avLst/>
          </a:prstGeom>
          <a:noFill/>
        </p:spPr>
        <p:txBody>
          <a:bodyPr wrap="square" rtlCol="0">
            <a:spAutoFit/>
          </a:bodyPr>
          <a:lstStyle/>
          <a:p>
            <a:pPr algn="just"/>
            <a:r>
              <a:rPr lang="ru-RU" dirty="0" smtClean="0"/>
              <a:t>В XVII веке, конечно же, не могло идти и речи о серийном производстве арифмометров Лейбница. Однако выпущено их было не столь уж и мало. Так, например, одна из моделей досталась Петру I. </a:t>
            </a:r>
          </a:p>
          <a:p>
            <a:pPr algn="just"/>
            <a:endParaRPr lang="ru-RU" dirty="0" smtClean="0"/>
          </a:p>
          <a:p>
            <a:pPr algn="just"/>
            <a:r>
              <a:rPr lang="ru-RU" dirty="0" smtClean="0"/>
              <a:t>Русский царь распорядился математической машиной весьма своеобразно: подарил ее китайскому императору в дипломатических целях.</a:t>
            </a:r>
          </a:p>
          <a:p>
            <a:pPr algn="just"/>
            <a:endParaRPr lang="ru-RU" dirty="0" smtClean="0"/>
          </a:p>
          <a:p>
            <a:pPr algn="just"/>
            <a:r>
              <a:rPr lang="ru-RU" dirty="0" smtClean="0"/>
              <a:t>Машина являлась прототипом арифмометра, использующегося с 1820 года до 60-х годов ХХ века.</a:t>
            </a:r>
            <a:endParaRPr lang="ru-RU" dirty="0"/>
          </a:p>
        </p:txBody>
      </p:sp>
      <p:pic>
        <p:nvPicPr>
          <p:cNvPr id="77826" name="Picture 2"/>
          <p:cNvPicPr>
            <a:picLocks noChangeAspect="1" noChangeArrowheads="1"/>
          </p:cNvPicPr>
          <p:nvPr/>
        </p:nvPicPr>
        <p:blipFill>
          <a:blip r:embed="rId5"/>
          <a:srcRect/>
          <a:stretch>
            <a:fillRect/>
          </a:stretch>
        </p:blipFill>
        <p:spPr bwMode="auto">
          <a:xfrm>
            <a:off x="2109822" y="3881440"/>
            <a:ext cx="5201250" cy="21717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777336" cy="2031325"/>
          </a:xfrm>
          <a:prstGeom prst="rect">
            <a:avLst/>
          </a:prstGeom>
          <a:noFill/>
        </p:spPr>
        <p:txBody>
          <a:bodyPr wrap="square" rtlCol="0">
            <a:spAutoFit/>
          </a:bodyPr>
          <a:lstStyle/>
          <a:p>
            <a:pPr algn="just"/>
            <a:r>
              <a:rPr lang="ru-RU" b="1" dirty="0" smtClean="0">
                <a:solidFill>
                  <a:srgbClr val="C00000"/>
                </a:solidFill>
              </a:rPr>
              <a:t>Йонас </a:t>
            </a:r>
            <a:r>
              <a:rPr lang="ru-RU" b="1" dirty="0" err="1" smtClean="0">
                <a:solidFill>
                  <a:srgbClr val="C00000"/>
                </a:solidFill>
              </a:rPr>
              <a:t>Мур</a:t>
            </a:r>
            <a:r>
              <a:rPr lang="ru-RU" dirty="0" smtClean="0"/>
              <a:t>, лондонский картограф, механик и преподаватель, так рекомендовал в написанном им «Математическом компендиуме»  </a:t>
            </a:r>
            <a:r>
              <a:rPr lang="ru-RU" b="1" dirty="0" smtClean="0">
                <a:solidFill>
                  <a:srgbClr val="C00000"/>
                </a:solidFill>
              </a:rPr>
              <a:t>машины Морленда</a:t>
            </a:r>
            <a:r>
              <a:rPr lang="ru-RU" dirty="0" smtClean="0"/>
              <a:t>: «Если джентльмены или иные лица, особенно леди, не имевшие ранее времени упражняться в цифрах, пожелают разобраться в своих оплатах или расходах, они смогут получить от мистера Хэмфри Адамсона, проживающего около Турнстайла в Хоулборне, ни с чем не сравнимые инструменты, которые покажут им, как выполнить сложение и вычитание фунтов, шиллингов, пенсов и целых чисел без пера, чернил и затрат памяти…»</a:t>
            </a:r>
            <a:endParaRPr lang="ru-RU" dirty="0"/>
          </a:p>
        </p:txBody>
      </p:sp>
      <p:pic>
        <p:nvPicPr>
          <p:cNvPr id="78850" name="Picture 2"/>
          <p:cNvPicPr>
            <a:picLocks noChangeAspect="1" noChangeArrowheads="1"/>
          </p:cNvPicPr>
          <p:nvPr/>
        </p:nvPicPr>
        <p:blipFill>
          <a:blip r:embed="rId5"/>
          <a:srcRect/>
          <a:stretch>
            <a:fillRect/>
          </a:stretch>
        </p:blipFill>
        <p:spPr bwMode="auto">
          <a:xfrm>
            <a:off x="1042968" y="3609976"/>
            <a:ext cx="3672748" cy="2352688"/>
          </a:xfrm>
          <a:prstGeom prst="rect">
            <a:avLst/>
          </a:prstGeom>
          <a:noFill/>
          <a:ln w="9525">
            <a:noFill/>
            <a:miter lim="800000"/>
            <a:headEnd/>
            <a:tailEnd/>
          </a:ln>
          <a:effectLst/>
        </p:spPr>
      </p:pic>
      <p:pic>
        <p:nvPicPr>
          <p:cNvPr id="78851" name="Picture 3"/>
          <p:cNvPicPr>
            <a:picLocks noChangeAspect="1" noChangeArrowheads="1"/>
          </p:cNvPicPr>
          <p:nvPr/>
        </p:nvPicPr>
        <p:blipFill>
          <a:blip r:embed="rId6"/>
          <a:srcRect/>
          <a:stretch>
            <a:fillRect/>
          </a:stretch>
        </p:blipFill>
        <p:spPr bwMode="auto">
          <a:xfrm>
            <a:off x="5748344" y="3338512"/>
            <a:ext cx="2081224" cy="27749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24</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881720" cy="3416320"/>
          </a:xfrm>
          <a:prstGeom prst="rect">
            <a:avLst/>
          </a:prstGeom>
          <a:noFill/>
        </p:spPr>
        <p:txBody>
          <a:bodyPr wrap="square" rtlCol="0">
            <a:spAutoFit/>
          </a:bodyPr>
          <a:lstStyle/>
          <a:p>
            <a:pPr algn="just"/>
            <a:r>
              <a:rPr lang="ru-RU" dirty="0" smtClean="0"/>
              <a:t>В 1700 году </a:t>
            </a:r>
            <a:r>
              <a:rPr lang="ru-RU" b="1" dirty="0" smtClean="0">
                <a:solidFill>
                  <a:srgbClr val="C00000"/>
                </a:solidFill>
              </a:rPr>
              <a:t>Шарль Перро </a:t>
            </a:r>
            <a:r>
              <a:rPr lang="ru-RU" dirty="0" smtClean="0"/>
              <a:t>издал «Сборник большого числа машин собственного изобретения Клода Перро» (</a:t>
            </a:r>
            <a:r>
              <a:rPr lang="ru-RU" dirty="0" err="1" smtClean="0"/>
              <a:t>Claude</a:t>
            </a:r>
            <a:r>
              <a:rPr lang="ru-RU" dirty="0" smtClean="0"/>
              <a:t> </a:t>
            </a:r>
            <a:r>
              <a:rPr lang="ru-RU" dirty="0" err="1" smtClean="0"/>
              <a:t>Perrault</a:t>
            </a:r>
            <a:r>
              <a:rPr lang="ru-RU" dirty="0" smtClean="0"/>
              <a:t>, 25.09.1613 – 09.10.1688), в котором среди изобретений </a:t>
            </a:r>
            <a:r>
              <a:rPr lang="ru-RU" b="1" dirty="0" smtClean="0">
                <a:solidFill>
                  <a:srgbClr val="C00000"/>
                </a:solidFill>
              </a:rPr>
              <a:t>Клода Перро </a:t>
            </a:r>
            <a:r>
              <a:rPr lang="ru-RU" dirty="0" smtClean="0"/>
              <a:t>(брата Шарля Перро) числится суммирующая машина, в которой взамен зубчатых колес используются зубчатые рейки. </a:t>
            </a:r>
          </a:p>
          <a:p>
            <a:pPr algn="just"/>
            <a:endParaRPr lang="ru-RU" dirty="0" smtClean="0"/>
          </a:p>
          <a:p>
            <a:pPr algn="just"/>
            <a:r>
              <a:rPr lang="ru-RU" dirty="0" smtClean="0"/>
              <a:t>Машина получила название «</a:t>
            </a:r>
            <a:r>
              <a:rPr lang="ru-RU" b="1" dirty="0" smtClean="0">
                <a:solidFill>
                  <a:srgbClr val="C00000"/>
                </a:solidFill>
              </a:rPr>
              <a:t>Рабдологический абак</a:t>
            </a:r>
            <a:r>
              <a:rPr lang="ru-RU" dirty="0" smtClean="0"/>
              <a:t>». Названо это устройство так потому, что древние называли абаком небольшую доску, на которой написаны цифры, а Рабдологией - науку выполнения арифметических операций с помощью маленьких палочек с цифрами.</a:t>
            </a:r>
          </a:p>
        </p:txBody>
      </p:sp>
      <p:pic>
        <p:nvPicPr>
          <p:cNvPr id="79874" name="Picture 2"/>
          <p:cNvPicPr>
            <a:picLocks noChangeAspect="1" noChangeArrowheads="1"/>
          </p:cNvPicPr>
          <p:nvPr/>
        </p:nvPicPr>
        <p:blipFill>
          <a:blip r:embed="rId5"/>
          <a:srcRect/>
          <a:stretch>
            <a:fillRect/>
          </a:stretch>
        </p:blipFill>
        <p:spPr bwMode="auto">
          <a:xfrm>
            <a:off x="6200784" y="1367317"/>
            <a:ext cx="2805128" cy="314753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97675"/>
            <a:ext cx="5248304" cy="2031325"/>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 </a:t>
            </a:r>
            <a:r>
              <a:rPr lang="ru-RU" dirty="0" smtClean="0"/>
              <a:t>(</a:t>
            </a:r>
            <a:r>
              <a:rPr lang="en-US" dirty="0" smtClean="0"/>
              <a:t>Gottfried Wilhelm Leibniz, 01.07.1646 - 14.11.1716) </a:t>
            </a:r>
            <a:r>
              <a:rPr lang="ru-RU" dirty="0" smtClean="0"/>
              <a:t>написал трактат «</a:t>
            </a:r>
            <a:r>
              <a:rPr lang="en-US" dirty="0" err="1" smtClean="0"/>
              <a:t>Expication</a:t>
            </a:r>
            <a:r>
              <a:rPr lang="en-US" dirty="0" smtClean="0"/>
              <a:t> de </a:t>
            </a:r>
            <a:r>
              <a:rPr lang="en-US" dirty="0" err="1" smtClean="0"/>
              <a:t>l'Arithmetique</a:t>
            </a:r>
            <a:r>
              <a:rPr lang="en-US" dirty="0" smtClean="0"/>
              <a:t> Binary</a:t>
            </a:r>
            <a:r>
              <a:rPr lang="ru-RU" dirty="0" smtClean="0"/>
              <a:t>»</a:t>
            </a:r>
            <a:r>
              <a:rPr lang="en-US" dirty="0" smtClean="0"/>
              <a:t>  - </a:t>
            </a:r>
            <a:r>
              <a:rPr lang="ru-RU" dirty="0" smtClean="0"/>
              <a:t>об использовании двоичной системы счисления в вычислительных машинах. Первые его работы по двоичной арифметике относятся к 1679 году.</a:t>
            </a:r>
          </a:p>
        </p:txBody>
      </p:sp>
      <p:pic>
        <p:nvPicPr>
          <p:cNvPr id="80898" name="Picture 2"/>
          <p:cNvPicPr>
            <a:picLocks noChangeAspect="1" noChangeArrowheads="1"/>
          </p:cNvPicPr>
          <p:nvPr/>
        </p:nvPicPr>
        <p:blipFill>
          <a:blip r:embed="rId5"/>
          <a:srcRect/>
          <a:stretch>
            <a:fillRect/>
          </a:stretch>
        </p:blipFill>
        <p:spPr bwMode="auto">
          <a:xfrm>
            <a:off x="285737" y="3519488"/>
            <a:ext cx="1933575" cy="243840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6"/>
          <a:srcRect/>
          <a:stretch>
            <a:fillRect/>
          </a:stretch>
        </p:blipFill>
        <p:spPr bwMode="auto">
          <a:xfrm>
            <a:off x="5476880" y="1438264"/>
            <a:ext cx="3524250" cy="45624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1709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91232" cy="5078313"/>
          </a:xfrm>
          <a:prstGeom prst="rect">
            <a:avLst/>
          </a:prstGeom>
          <a:noFill/>
        </p:spPr>
        <p:txBody>
          <a:bodyPr wrap="square" rtlCol="0">
            <a:spAutoFit/>
          </a:bodyPr>
          <a:lstStyle/>
          <a:p>
            <a:pPr algn="just"/>
            <a:r>
              <a:rPr lang="ru-RU" b="1" dirty="0" smtClean="0">
                <a:solidFill>
                  <a:srgbClr val="C00000"/>
                </a:solidFill>
              </a:rPr>
              <a:t>Джованни Полени </a:t>
            </a:r>
            <a:r>
              <a:rPr lang="ru-RU" dirty="0" smtClean="0"/>
              <a:t>(</a:t>
            </a:r>
            <a:r>
              <a:rPr lang="ru-RU" dirty="0" err="1" smtClean="0"/>
              <a:t>Giovanni</a:t>
            </a:r>
            <a:r>
              <a:rPr lang="ru-RU" dirty="0" smtClean="0"/>
              <a:t> </a:t>
            </a:r>
            <a:r>
              <a:rPr lang="ru-RU" dirty="0" err="1" smtClean="0"/>
              <a:t>Poleni</a:t>
            </a:r>
            <a:r>
              <a:rPr lang="ru-RU" dirty="0" smtClean="0"/>
              <a:t>, 1683–1761). Свою научную деятельность он начинал как профессор астрономии </a:t>
            </a:r>
            <a:r>
              <a:rPr lang="ru-RU" dirty="0" err="1" smtClean="0"/>
              <a:t>Падуанского</a:t>
            </a:r>
            <a:r>
              <a:rPr lang="ru-RU" dirty="0" smtClean="0"/>
              <a:t> университета. </a:t>
            </a:r>
          </a:p>
          <a:p>
            <a:pPr algn="just"/>
            <a:endParaRPr lang="ru-RU" dirty="0" smtClean="0"/>
          </a:p>
          <a:p>
            <a:pPr algn="just"/>
            <a:r>
              <a:rPr lang="ru-RU" dirty="0" smtClean="0"/>
              <a:t>В 1709 году Полени продемонстрировал арифмометр, в котором был использован прогрессивный принцип «зубчатого колеса с переменным числом зубцов». В нем было использовано и принципиальное новшество: машина приводилась в действие силой падающего груза, привязанного к свободному концу каната. Это была первая в истории «арифмометростроения» попытка заменить ручной привод внешним источником энергии.</a:t>
            </a:r>
          </a:p>
          <a:p>
            <a:pPr algn="just"/>
            <a:endParaRPr lang="ru-RU" dirty="0" smtClean="0"/>
          </a:p>
          <a:p>
            <a:pPr algn="just"/>
            <a:r>
              <a:rPr lang="ru-RU" dirty="0" smtClean="0"/>
              <a:t>Описание изобретенной им счетной машины Полени поместил в своей первой книге «</a:t>
            </a:r>
            <a:r>
              <a:rPr lang="ru-RU" dirty="0" err="1" smtClean="0"/>
              <a:t>Miscellanea</a:t>
            </a:r>
            <a:r>
              <a:rPr lang="ru-RU" dirty="0" smtClean="0"/>
              <a:t>: </a:t>
            </a:r>
            <a:r>
              <a:rPr lang="ru-RU" dirty="0" err="1" smtClean="0"/>
              <a:t>de</a:t>
            </a:r>
            <a:r>
              <a:rPr lang="ru-RU" dirty="0" smtClean="0"/>
              <a:t> </a:t>
            </a:r>
            <a:r>
              <a:rPr lang="ru-RU" dirty="0" err="1" smtClean="0"/>
              <a:t>barornetris</a:t>
            </a:r>
            <a:r>
              <a:rPr lang="ru-RU" dirty="0" smtClean="0"/>
              <a:t> </a:t>
            </a:r>
            <a:r>
              <a:rPr lang="ru-RU" dirty="0" err="1" smtClean="0"/>
              <a:t>et</a:t>
            </a:r>
            <a:r>
              <a:rPr lang="ru-RU" dirty="0" smtClean="0"/>
              <a:t> thermometris </a:t>
            </a:r>
            <a:r>
              <a:rPr lang="ru-RU" dirty="0" err="1" smtClean="0"/>
              <a:t>de</a:t>
            </a:r>
            <a:r>
              <a:rPr lang="ru-RU" dirty="0" smtClean="0"/>
              <a:t> </a:t>
            </a:r>
            <a:r>
              <a:rPr lang="ru-RU" dirty="0" err="1" smtClean="0"/>
              <a:t>machina</a:t>
            </a:r>
            <a:r>
              <a:rPr lang="ru-RU" dirty="0" smtClean="0"/>
              <a:t> </a:t>
            </a:r>
            <a:r>
              <a:rPr lang="ru-RU" dirty="0" err="1" smtClean="0"/>
              <a:t>quadem</a:t>
            </a:r>
            <a:r>
              <a:rPr lang="ru-RU" dirty="0" smtClean="0"/>
              <a:t> </a:t>
            </a:r>
            <a:r>
              <a:rPr lang="ru-RU" dirty="0" err="1" smtClean="0"/>
              <a:t>arithmetica</a:t>
            </a:r>
            <a:r>
              <a:rPr lang="ru-RU" dirty="0" smtClean="0"/>
              <a:t>», вышедшей в 1709 г. в Падуе. </a:t>
            </a:r>
            <a:endParaRPr lang="ru-RU" dirty="0"/>
          </a:p>
        </p:txBody>
      </p:sp>
      <p:pic>
        <p:nvPicPr>
          <p:cNvPr id="81922" name="Picture 2"/>
          <p:cNvPicPr>
            <a:picLocks noChangeAspect="1" noChangeArrowheads="1"/>
          </p:cNvPicPr>
          <p:nvPr/>
        </p:nvPicPr>
        <p:blipFill>
          <a:blip r:embed="rId5"/>
          <a:srcRect/>
          <a:stretch>
            <a:fillRect/>
          </a:stretch>
        </p:blipFill>
        <p:spPr bwMode="auto">
          <a:xfrm>
            <a:off x="6019808" y="1438264"/>
            <a:ext cx="2943226" cy="439454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3970318"/>
          </a:xfrm>
          <a:prstGeom prst="rect">
            <a:avLst/>
          </a:prstGeom>
          <a:noFill/>
        </p:spPr>
        <p:txBody>
          <a:bodyPr wrap="square" rtlCol="0">
            <a:spAutoFit/>
          </a:bodyPr>
          <a:lstStyle/>
          <a:p>
            <a:pPr algn="just"/>
            <a:r>
              <a:rPr lang="ru-RU" dirty="0" smtClean="0"/>
              <a:t>Член Лондонского королевского общества немецкий математик, физик, астроном </a:t>
            </a:r>
            <a:r>
              <a:rPr lang="ru-RU" b="1" dirty="0" smtClean="0">
                <a:solidFill>
                  <a:srgbClr val="C00000"/>
                </a:solidFill>
              </a:rPr>
              <a:t>Христиан Людвиг </a:t>
            </a:r>
            <a:r>
              <a:rPr lang="ru-RU" b="1" dirty="0" err="1" smtClean="0">
                <a:solidFill>
                  <a:srgbClr val="C00000"/>
                </a:solidFill>
              </a:rPr>
              <a:t>Герстен</a:t>
            </a:r>
            <a:r>
              <a:rPr lang="ru-RU" dirty="0" smtClean="0"/>
              <a:t> (Christian Ludwig Gersten, 07.02.1701 - 13.08.1762) в 1723 году изобрел арифметическую машину, а двумя годами позже ее изготовил. </a:t>
            </a:r>
          </a:p>
          <a:p>
            <a:pPr algn="just"/>
            <a:endParaRPr lang="ru-RU" dirty="0" smtClean="0"/>
          </a:p>
          <a:p>
            <a:pPr algn="just"/>
            <a:r>
              <a:rPr lang="ru-RU" dirty="0" smtClean="0"/>
              <a:t>Машина Герстена замечательна тем, что в ней впервые применено устройство для подсчета частного и числа последовательных операций сложения, необходимых при умножении чисел, а также предусмотрена возможность контроля за правильностью ввода (установки) второго слагаемого, что снижает вероятность субъективной ошибки, связанной с утомлением вычислителя.</a:t>
            </a:r>
            <a:endParaRPr lang="ru-RU" dirty="0"/>
          </a:p>
        </p:txBody>
      </p:sp>
      <p:pic>
        <p:nvPicPr>
          <p:cNvPr id="82946" name="Picture 2"/>
          <p:cNvPicPr>
            <a:picLocks noChangeAspect="1" noChangeArrowheads="1"/>
          </p:cNvPicPr>
          <p:nvPr/>
        </p:nvPicPr>
        <p:blipFill>
          <a:blip r:embed="rId5"/>
          <a:srcRect/>
          <a:stretch>
            <a:fillRect/>
          </a:stretch>
        </p:blipFill>
        <p:spPr bwMode="auto">
          <a:xfrm>
            <a:off x="5581674" y="1376366"/>
            <a:ext cx="3333750" cy="2686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923330"/>
          </a:xfrm>
          <a:prstGeom prst="rect">
            <a:avLst/>
          </a:prstGeom>
          <a:noFill/>
        </p:spPr>
        <p:txBody>
          <a:bodyPr wrap="square" rtlCol="0">
            <a:spAutoFit/>
          </a:bodyPr>
          <a:lstStyle/>
          <a:p>
            <a:pPr algn="just"/>
            <a:r>
              <a:rPr lang="ru-RU" b="1" dirty="0" err="1" smtClean="0">
                <a:solidFill>
                  <a:srgbClr val="C00000"/>
                </a:solidFill>
              </a:rPr>
              <a:t>Базиль</a:t>
            </a:r>
            <a:r>
              <a:rPr lang="ru-RU" b="1" dirty="0" smtClean="0">
                <a:solidFill>
                  <a:srgbClr val="C00000"/>
                </a:solidFill>
              </a:rPr>
              <a:t> </a:t>
            </a:r>
            <a:r>
              <a:rPr lang="ru-RU" b="1" dirty="0" err="1" smtClean="0">
                <a:solidFill>
                  <a:srgbClr val="C00000"/>
                </a:solidFill>
              </a:rPr>
              <a:t>Бушон</a:t>
            </a:r>
            <a:r>
              <a:rPr lang="ru-RU" dirty="0" smtClean="0">
                <a:solidFill>
                  <a:srgbClr val="C00000"/>
                </a:solidFill>
              </a:rPr>
              <a:t> </a:t>
            </a:r>
            <a:r>
              <a:rPr lang="ru-RU" dirty="0" smtClean="0"/>
              <a:t>(</a:t>
            </a:r>
            <a:r>
              <a:rPr lang="ru-RU" dirty="0" err="1" smtClean="0"/>
              <a:t>Basile</a:t>
            </a:r>
            <a:r>
              <a:rPr lang="ru-RU" dirty="0" smtClean="0"/>
              <a:t> </a:t>
            </a:r>
            <a:r>
              <a:rPr lang="ru-RU" dirty="0" err="1" smtClean="0"/>
              <a:t>Bouchon</a:t>
            </a:r>
            <a:r>
              <a:rPr lang="ru-RU" dirty="0" smtClean="0"/>
              <a:t>) из Леона впервые предложил способ управления ткацким станком с помощью перфорированной бумажной ленты.</a:t>
            </a:r>
            <a:endParaRPr lang="ru-RU" dirty="0"/>
          </a:p>
        </p:txBody>
      </p:sp>
      <p:pic>
        <p:nvPicPr>
          <p:cNvPr id="2050" name="Picture 2" descr="&amp;Tcy;&amp;kcy;&amp;acy;&amp;tscy;&amp;kcy;&amp;icy;&amp;jcy; &amp;scy;&amp;tcy;&amp;acy;&amp;ncy;&amp;ocy;&amp;kcy; &amp;Bcy;&amp;acy;&amp;zcy;&amp;icy;&amp;lcy;&amp;yacy; &amp;Bcy;&amp;ucy;&amp;shcy;&amp;ocy;&amp;ncy;&amp;acy;"/>
          <p:cNvPicPr>
            <a:picLocks noChangeAspect="1" noChangeArrowheads="1"/>
          </p:cNvPicPr>
          <p:nvPr/>
        </p:nvPicPr>
        <p:blipFill>
          <a:blip r:embed="rId5"/>
          <a:srcRect/>
          <a:stretch>
            <a:fillRect/>
          </a:stretch>
        </p:blipFill>
        <p:spPr bwMode="auto">
          <a:xfrm>
            <a:off x="5929320" y="1438264"/>
            <a:ext cx="3048000" cy="2752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490776" y="1347776"/>
            <a:ext cx="6515136" cy="3139321"/>
          </a:xfrm>
          <a:prstGeom prst="rect">
            <a:avLst/>
          </a:prstGeom>
          <a:noFill/>
        </p:spPr>
        <p:txBody>
          <a:bodyPr wrap="square" rtlCol="0">
            <a:spAutoFit/>
          </a:bodyPr>
          <a:lstStyle/>
          <a:p>
            <a:pPr algn="just"/>
            <a:r>
              <a:rPr lang="ru-RU" b="1" dirty="0" smtClean="0">
                <a:solidFill>
                  <a:srgbClr val="C00000"/>
                </a:solidFill>
              </a:rPr>
              <a:t>Кипу</a:t>
            </a:r>
            <a:r>
              <a:rPr lang="ru-RU" dirty="0" smtClean="0"/>
              <a:t> (</a:t>
            </a:r>
            <a:r>
              <a:rPr lang="ru-RU" dirty="0" err="1" smtClean="0"/>
              <a:t>khipu</a:t>
            </a:r>
            <a:r>
              <a:rPr lang="ru-RU" dirty="0" smtClean="0"/>
              <a:t> - исп. </a:t>
            </a:r>
            <a:r>
              <a:rPr lang="ru-RU" dirty="0" err="1" smtClean="0"/>
              <a:t>quipu</a:t>
            </a:r>
            <a:r>
              <a:rPr lang="ru-RU" dirty="0" smtClean="0"/>
              <a:t> — «узел», «завязывать узлы», «счёт») древняя мнемоническая и счётная система инков и их предшественников в Андах, своеобразная письменность: представляет собой сложные верёвочные сплетения и узелки, изготовленные из шерсти южноамериканских верблюдовых (</a:t>
            </a:r>
            <a:r>
              <a:rPr lang="ru-RU" dirty="0" err="1" smtClean="0"/>
              <a:t>альпаки</a:t>
            </a:r>
            <a:r>
              <a:rPr lang="ru-RU" dirty="0" smtClean="0"/>
              <a:t> и ламы) либо из хлопка. Узелковые носители информации «кипу», которыми инки пользовались вместо письменности, являются </a:t>
            </a:r>
            <a:r>
              <a:rPr lang="ru-RU" b="1" dirty="0" smtClean="0">
                <a:solidFill>
                  <a:srgbClr val="C00000"/>
                </a:solidFill>
              </a:rPr>
              <a:t>аналогом современного двоичного кода</a:t>
            </a:r>
            <a:r>
              <a:rPr lang="ru-RU" dirty="0" smtClean="0"/>
              <a:t>. У инков существовало семь способов завязывания «кипу». Общее число вариантов, полученных при сочетании различных методов вязания, достигает 128. </a:t>
            </a:r>
            <a:endParaRPr lang="ru-RU" dirty="0"/>
          </a:p>
        </p:txBody>
      </p:sp>
      <p:pic>
        <p:nvPicPr>
          <p:cNvPr id="55299" name="Picture 3"/>
          <p:cNvPicPr>
            <a:picLocks noChangeAspect="1" noChangeArrowheads="1"/>
          </p:cNvPicPr>
          <p:nvPr/>
        </p:nvPicPr>
        <p:blipFill>
          <a:blip r:embed="rId5"/>
          <a:srcRect/>
          <a:stretch>
            <a:fillRect/>
          </a:stretch>
        </p:blipFill>
        <p:spPr bwMode="auto">
          <a:xfrm>
            <a:off x="138088" y="1347776"/>
            <a:ext cx="2235586" cy="3257568"/>
          </a:xfrm>
          <a:prstGeom prst="rect">
            <a:avLst/>
          </a:prstGeom>
          <a:noFill/>
          <a:ln w="9525">
            <a:noFill/>
            <a:miter lim="800000"/>
            <a:headEnd/>
            <a:tailEnd/>
          </a:ln>
          <a:effectLst/>
        </p:spPr>
      </p:pic>
      <p:pic>
        <p:nvPicPr>
          <p:cNvPr id="55300" name="Picture 4"/>
          <p:cNvPicPr>
            <a:picLocks noChangeAspect="1" noChangeArrowheads="1"/>
          </p:cNvPicPr>
          <p:nvPr/>
        </p:nvPicPr>
        <p:blipFill>
          <a:blip r:embed="rId6"/>
          <a:srcRect/>
          <a:stretch>
            <a:fillRect/>
          </a:stretch>
        </p:blipFill>
        <p:spPr bwMode="auto">
          <a:xfrm>
            <a:off x="7558104" y="4152904"/>
            <a:ext cx="1441904" cy="1990726"/>
          </a:xfrm>
          <a:prstGeom prst="rect">
            <a:avLst/>
          </a:prstGeom>
          <a:noFill/>
          <a:ln w="9525">
            <a:noFill/>
            <a:miter lim="800000"/>
            <a:headEnd/>
            <a:tailEnd/>
          </a:ln>
          <a:effectLst/>
        </p:spPr>
      </p:pic>
      <p:sp>
        <p:nvSpPr>
          <p:cNvPr id="14" name="TextBox 13"/>
          <p:cNvSpPr txBox="1"/>
          <p:nvPr/>
        </p:nvSpPr>
        <p:spPr>
          <a:xfrm>
            <a:off x="228576" y="4786320"/>
            <a:ext cx="7239040" cy="1200329"/>
          </a:xfrm>
          <a:prstGeom prst="rect">
            <a:avLst/>
          </a:prstGeom>
          <a:noFill/>
        </p:spPr>
        <p:txBody>
          <a:bodyPr wrap="square" rtlCol="0">
            <a:spAutoFit/>
          </a:bodyPr>
          <a:lstStyle/>
          <a:p>
            <a:pPr algn="just"/>
            <a:r>
              <a:rPr lang="ru-RU" b="1" dirty="0" smtClean="0">
                <a:solidFill>
                  <a:srgbClr val="C00000"/>
                </a:solidFill>
              </a:rPr>
              <a:t>Кипукамайок</a:t>
            </a:r>
            <a:r>
              <a:rPr lang="ru-RU" dirty="0" smtClean="0"/>
              <a:t> — «чиновник, ведающий кипу» или «тот, кому поручено кипу», счетоводы инкской империи Тауантинсуйу, создавали и расшифровывали узлы в кипу. Европейскими колонизаторами их деятельность приравнивалась к нотариусам и счетоводам.</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166800"/>
            <a:ext cx="5791232" cy="5355312"/>
          </a:xfrm>
          <a:prstGeom prst="rect">
            <a:avLst/>
          </a:prstGeom>
          <a:noFill/>
        </p:spPr>
        <p:txBody>
          <a:bodyPr wrap="square" rtlCol="0">
            <a:spAutoFit/>
          </a:bodyPr>
          <a:lstStyle/>
          <a:p>
            <a:pPr algn="just"/>
            <a:r>
              <a:rPr lang="ru-RU" dirty="0" smtClean="0"/>
              <a:t>Одна из книг энциклопедии – «Theatrum </a:t>
            </a:r>
            <a:r>
              <a:rPr lang="ru-RU" dirty="0" err="1" smtClean="0"/>
              <a:t>arithmetico­geometricum</a:t>
            </a:r>
            <a:r>
              <a:rPr lang="ru-RU" dirty="0" smtClean="0"/>
              <a:t>», вышедшая в 1727 г. и полностью посвященная инструментальным средствам вычисления, может рассматриваться как </a:t>
            </a:r>
            <a:r>
              <a:rPr lang="ru-RU" b="1" dirty="0" smtClean="0">
                <a:solidFill>
                  <a:srgbClr val="C00000"/>
                </a:solidFill>
              </a:rPr>
              <a:t>первая в мире монография по вычислительной технике</a:t>
            </a:r>
            <a:r>
              <a:rPr lang="ru-RU" dirty="0" smtClean="0"/>
              <a:t>. В ней среди многих вычислительных устройств и машин </a:t>
            </a:r>
            <a:r>
              <a:rPr lang="ru-RU" b="1" dirty="0" smtClean="0">
                <a:solidFill>
                  <a:srgbClr val="C00000"/>
                </a:solidFill>
              </a:rPr>
              <a:t>Джакоб Леопольд</a:t>
            </a:r>
            <a:r>
              <a:rPr lang="ru-RU" dirty="0" smtClean="0"/>
              <a:t> (Jacob Leupold) описал несколько собственных изобретений.</a:t>
            </a:r>
          </a:p>
          <a:p>
            <a:pPr algn="just"/>
            <a:endParaRPr lang="ru-RU" sz="900" dirty="0" smtClean="0"/>
          </a:p>
          <a:p>
            <a:pPr algn="just"/>
            <a:r>
              <a:rPr lang="ru-RU" dirty="0" smtClean="0"/>
              <a:t>Счетная машина Лейпольда помимо круглой конструкции имеет еще одно отличие от известных арифмометров: ее работа основана на предложенном автором принципе так называемого «переменного пути зубчатки». В начале движения приводной ручки машины зубья зубчатой рейки сцеплялись с колесом основного счетчика и поворачивали его на определенный угол, а момент расцепления определялся путем, который проходил по ступенчатой пластинке специальный кулачок, связанный с устройством ввода.</a:t>
            </a:r>
            <a:endParaRPr lang="ru-RU" dirty="0"/>
          </a:p>
        </p:txBody>
      </p:sp>
      <p:pic>
        <p:nvPicPr>
          <p:cNvPr id="79877" name="Picture 5"/>
          <p:cNvPicPr>
            <a:picLocks noChangeAspect="1" noChangeArrowheads="1"/>
          </p:cNvPicPr>
          <p:nvPr/>
        </p:nvPicPr>
        <p:blipFill>
          <a:blip r:embed="rId5"/>
          <a:srcRect/>
          <a:stretch>
            <a:fillRect/>
          </a:stretch>
        </p:blipFill>
        <p:spPr bwMode="auto">
          <a:xfrm>
            <a:off x="6067504" y="1371610"/>
            <a:ext cx="2957438" cy="314324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1751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62907"/>
            <a:ext cx="5338792" cy="4524315"/>
          </a:xfrm>
          <a:prstGeom prst="rect">
            <a:avLst/>
          </a:prstGeom>
          <a:noFill/>
        </p:spPr>
        <p:txBody>
          <a:bodyPr wrap="square" rtlCol="0">
            <a:spAutoFit/>
          </a:bodyPr>
          <a:lstStyle/>
          <a:p>
            <a:pPr algn="just"/>
            <a:r>
              <a:rPr lang="ru-RU" dirty="0" smtClean="0"/>
              <a:t>Арифметическая машина </a:t>
            </a:r>
            <a:r>
              <a:rPr lang="ru-RU" b="1" dirty="0" err="1" smtClean="0">
                <a:solidFill>
                  <a:srgbClr val="C00000"/>
                </a:solidFill>
              </a:rPr>
              <a:t>Жакоба</a:t>
            </a:r>
            <a:r>
              <a:rPr lang="ru-RU" b="1" dirty="0" smtClean="0">
                <a:solidFill>
                  <a:srgbClr val="C00000"/>
                </a:solidFill>
              </a:rPr>
              <a:t> </a:t>
            </a:r>
            <a:r>
              <a:rPr lang="ru-RU" b="1" dirty="0" err="1" smtClean="0">
                <a:solidFill>
                  <a:srgbClr val="C00000"/>
                </a:solidFill>
              </a:rPr>
              <a:t>Родригеса</a:t>
            </a:r>
            <a:r>
              <a:rPr lang="ru-RU" b="1" dirty="0" smtClean="0">
                <a:solidFill>
                  <a:srgbClr val="C00000"/>
                </a:solidFill>
              </a:rPr>
              <a:t> Перейры</a:t>
            </a:r>
            <a:r>
              <a:rPr lang="ru-RU" dirty="0" smtClean="0"/>
              <a:t> (Jacob </a:t>
            </a:r>
            <a:r>
              <a:rPr lang="ru-RU" dirty="0" err="1" smtClean="0"/>
              <a:t>Rodriguez</a:t>
            </a:r>
            <a:r>
              <a:rPr lang="ru-RU" dirty="0" smtClean="0"/>
              <a:t> </a:t>
            </a:r>
            <a:r>
              <a:rPr lang="ru-RU" dirty="0" err="1" smtClean="0"/>
              <a:t>Pereira</a:t>
            </a:r>
            <a:r>
              <a:rPr lang="ru-RU" dirty="0" smtClean="0"/>
              <a:t>, 1715-1780) описана в «Журнале ученых», но, к сожалению, в журнале не приведены чертежи. В этой счетной машине использованы кое-какие идеи, заимствованные у Паскаля и Перро, но в общем она представляла собой совершенно оригинальную конструкцию. </a:t>
            </a:r>
          </a:p>
          <a:p>
            <a:pPr algn="just"/>
            <a:endParaRPr lang="ru-RU" dirty="0" smtClean="0"/>
          </a:p>
          <a:p>
            <a:pPr algn="just"/>
            <a:r>
              <a:rPr lang="ru-RU" dirty="0" smtClean="0"/>
              <a:t>От известных машин она отличалась тем, что ее счетные колеса располагались не на параллельных осях, а на единственной оси, проходившей через всю машину. Это новшество, делавшее конструкцию более компактной, впоследствии широко использовалось другими изобретателями - </a:t>
            </a:r>
            <a:r>
              <a:rPr lang="ru-RU" dirty="0" err="1" smtClean="0"/>
              <a:t>Фельтом</a:t>
            </a:r>
            <a:r>
              <a:rPr lang="ru-RU" dirty="0" smtClean="0"/>
              <a:t> и </a:t>
            </a:r>
            <a:r>
              <a:rPr lang="ru-RU" dirty="0" err="1" smtClean="0"/>
              <a:t>Однером</a:t>
            </a:r>
            <a:r>
              <a:rPr lang="ru-RU" dirty="0" smtClean="0"/>
              <a:t>. </a:t>
            </a:r>
            <a:endParaRPr lang="ru-RU" dirty="0"/>
          </a:p>
        </p:txBody>
      </p:sp>
      <p:pic>
        <p:nvPicPr>
          <p:cNvPr id="81929" name="Picture 9"/>
          <p:cNvPicPr>
            <a:picLocks noChangeAspect="1" noChangeArrowheads="1"/>
          </p:cNvPicPr>
          <p:nvPr/>
        </p:nvPicPr>
        <p:blipFill>
          <a:blip r:embed="rId5"/>
          <a:srcRect/>
          <a:stretch>
            <a:fillRect/>
          </a:stretch>
        </p:blipFill>
        <p:spPr bwMode="auto">
          <a:xfrm>
            <a:off x="5567368" y="1438264"/>
            <a:ext cx="3442407" cy="30765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308324"/>
          </a:xfrm>
          <a:prstGeom prst="rect">
            <a:avLst/>
          </a:prstGeom>
          <a:noFill/>
        </p:spPr>
        <p:txBody>
          <a:bodyPr wrap="square" rtlCol="0">
            <a:spAutoFit/>
          </a:bodyPr>
          <a:lstStyle/>
          <a:p>
            <a:pPr algn="just"/>
            <a:r>
              <a:rPr lang="ru-RU" dirty="0" smtClean="0"/>
              <a:t>Во второй половине XVII века (не позднее 1770 года) суммирующая машина была создана в городе Несвиже. Надпись, сделанная на этой машине, гласит, что она «изобретена и изготовлена евреем </a:t>
            </a:r>
            <a:r>
              <a:rPr lang="ru-RU" b="1" dirty="0" err="1" smtClean="0"/>
              <a:t>Евной</a:t>
            </a:r>
            <a:r>
              <a:rPr lang="ru-RU" b="1" dirty="0" smtClean="0"/>
              <a:t> Якобсоном</a:t>
            </a:r>
            <a:r>
              <a:rPr lang="ru-RU" dirty="0" smtClean="0"/>
              <a:t>, часовым мастером и механиком в городе Несвиже в Литве, Минское воеводство». Интересной особенностью машины Якобсона было особое устройство, которое позволяло автоматически подсчитывать число произведенных вычитаний, иначе говоря - определять частное. Наличие этого устройства, остроумно решенная проблема ввода чисел, возможность фиксации промежуточных результатов.</a:t>
            </a:r>
            <a:endParaRPr lang="ru-RU" dirty="0"/>
          </a:p>
        </p:txBody>
      </p:sp>
      <p:pic>
        <p:nvPicPr>
          <p:cNvPr id="82946" name="Picture 2"/>
          <p:cNvPicPr>
            <a:picLocks noChangeAspect="1" noChangeArrowheads="1"/>
          </p:cNvPicPr>
          <p:nvPr/>
        </p:nvPicPr>
        <p:blipFill>
          <a:blip r:embed="rId5"/>
          <a:srcRect/>
          <a:stretch>
            <a:fillRect/>
          </a:stretch>
        </p:blipFill>
        <p:spPr bwMode="auto">
          <a:xfrm>
            <a:off x="228576" y="3519488"/>
            <a:ext cx="4095120" cy="2662235"/>
          </a:xfrm>
          <a:prstGeom prst="rect">
            <a:avLst/>
          </a:prstGeom>
          <a:noFill/>
          <a:ln w="9525">
            <a:noFill/>
            <a:miter lim="800000"/>
            <a:headEnd/>
            <a:tailEnd/>
          </a:ln>
          <a:effectLst/>
        </p:spPr>
      </p:pic>
      <p:pic>
        <p:nvPicPr>
          <p:cNvPr id="82947" name="Picture 3"/>
          <p:cNvPicPr>
            <a:picLocks noChangeAspect="1" noChangeArrowheads="1"/>
          </p:cNvPicPr>
          <p:nvPr/>
        </p:nvPicPr>
        <p:blipFill>
          <a:blip r:embed="rId6"/>
          <a:srcRect/>
          <a:stretch>
            <a:fillRect/>
          </a:stretch>
        </p:blipFill>
        <p:spPr bwMode="auto">
          <a:xfrm>
            <a:off x="4510111" y="3338512"/>
            <a:ext cx="4314825" cy="2867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062696" cy="2585323"/>
          </a:xfrm>
          <a:prstGeom prst="rect">
            <a:avLst/>
          </a:prstGeom>
          <a:noFill/>
        </p:spPr>
        <p:txBody>
          <a:bodyPr wrap="square" rtlCol="0">
            <a:spAutoFit/>
          </a:bodyPr>
          <a:lstStyle/>
          <a:p>
            <a:pPr algn="just"/>
            <a:r>
              <a:rPr lang="ru-RU" dirty="0" smtClean="0"/>
              <a:t>Сельский пастор </a:t>
            </a:r>
            <a:r>
              <a:rPr lang="ru-RU" b="1" dirty="0" smtClean="0">
                <a:solidFill>
                  <a:srgbClr val="C00000"/>
                </a:solidFill>
              </a:rPr>
              <a:t>Филипп </a:t>
            </a:r>
            <a:r>
              <a:rPr lang="ru-RU" b="1" dirty="0" err="1" smtClean="0">
                <a:solidFill>
                  <a:srgbClr val="C00000"/>
                </a:solidFill>
              </a:rPr>
              <a:t>Маттеос</a:t>
            </a:r>
            <a:r>
              <a:rPr lang="ru-RU" b="1" dirty="0" smtClean="0">
                <a:solidFill>
                  <a:srgbClr val="C00000"/>
                </a:solidFill>
              </a:rPr>
              <a:t> </a:t>
            </a:r>
            <a:r>
              <a:rPr lang="ru-RU" b="1" dirty="0" err="1" smtClean="0">
                <a:solidFill>
                  <a:srgbClr val="C00000"/>
                </a:solidFill>
              </a:rPr>
              <a:t>Ган</a:t>
            </a:r>
            <a:r>
              <a:rPr lang="ru-RU" b="1" dirty="0" smtClean="0">
                <a:solidFill>
                  <a:srgbClr val="C00000"/>
                </a:solidFill>
              </a:rPr>
              <a:t> </a:t>
            </a:r>
            <a:r>
              <a:rPr lang="ru-RU" dirty="0" smtClean="0"/>
              <a:t>(</a:t>
            </a:r>
            <a:r>
              <a:rPr lang="ru-RU" dirty="0" err="1" smtClean="0"/>
              <a:t>Hanh</a:t>
            </a:r>
            <a:r>
              <a:rPr lang="ru-RU" dirty="0" smtClean="0"/>
              <a:t>, 25.11.1739-02.05.1790) из </a:t>
            </a:r>
            <a:r>
              <a:rPr lang="ru-RU" dirty="0" err="1" smtClean="0"/>
              <a:t>Вюртельберга</a:t>
            </a:r>
            <a:r>
              <a:rPr lang="ru-RU" dirty="0" smtClean="0"/>
              <a:t> разработал первую действующую счетную машину. </a:t>
            </a:r>
          </a:p>
          <a:p>
            <a:pPr algn="just"/>
            <a:endParaRPr lang="ru-RU" dirty="0" smtClean="0"/>
          </a:p>
          <a:p>
            <a:pPr algn="just"/>
            <a:r>
              <a:rPr lang="ru-RU" dirty="0" smtClean="0"/>
              <a:t>11-ти разрядная счетная машина была изготовлена уже в первые месяцы 1774 года, и </a:t>
            </a:r>
            <a:r>
              <a:rPr lang="ru-RU" dirty="0" err="1" smtClean="0"/>
              <a:t>Ган</a:t>
            </a:r>
            <a:r>
              <a:rPr lang="ru-RU" dirty="0" smtClean="0"/>
              <a:t> демонстрирует ее работу герцогу </a:t>
            </a:r>
            <a:r>
              <a:rPr lang="ru-RU" dirty="0" err="1" smtClean="0"/>
              <a:t>Вюртембергскому</a:t>
            </a:r>
            <a:r>
              <a:rPr lang="ru-RU" dirty="0" smtClean="0"/>
              <a:t>, а позднее удостаивается чести показать ее императору Иосифу II в герцогской библиотеке </a:t>
            </a:r>
            <a:r>
              <a:rPr lang="ru-RU" dirty="0" err="1" smtClean="0"/>
              <a:t>Людвигсбурга</a:t>
            </a:r>
            <a:r>
              <a:rPr lang="ru-RU" dirty="0" smtClean="0"/>
              <a:t>.</a:t>
            </a:r>
          </a:p>
        </p:txBody>
      </p:sp>
      <p:pic>
        <p:nvPicPr>
          <p:cNvPr id="83970" name="Picture 2"/>
          <p:cNvPicPr>
            <a:picLocks noChangeAspect="1" noChangeArrowheads="1"/>
          </p:cNvPicPr>
          <p:nvPr/>
        </p:nvPicPr>
        <p:blipFill>
          <a:blip r:embed="rId5"/>
          <a:srcRect/>
          <a:stretch>
            <a:fillRect/>
          </a:stretch>
        </p:blipFill>
        <p:spPr bwMode="auto">
          <a:xfrm>
            <a:off x="6206130" y="1347776"/>
            <a:ext cx="2628317" cy="2352688"/>
          </a:xfrm>
          <a:prstGeom prst="rect">
            <a:avLst/>
          </a:prstGeom>
          <a:noFill/>
          <a:ln w="9525">
            <a:noFill/>
            <a:miter lim="800000"/>
            <a:headEnd/>
            <a:tailEnd/>
          </a:ln>
          <a:effectLst/>
        </p:spPr>
      </p:pic>
      <p:sp>
        <p:nvSpPr>
          <p:cNvPr id="12" name="Прямоугольник 11"/>
          <p:cNvSpPr/>
          <p:nvPr/>
        </p:nvSpPr>
        <p:spPr>
          <a:xfrm>
            <a:off x="138088" y="3824246"/>
            <a:ext cx="8777336" cy="2031325"/>
          </a:xfrm>
          <a:prstGeom prst="rect">
            <a:avLst/>
          </a:prstGeom>
        </p:spPr>
        <p:txBody>
          <a:bodyPr wrap="square">
            <a:spAutoFit/>
          </a:bodyPr>
          <a:lstStyle/>
          <a:p>
            <a:pPr algn="just"/>
            <a:r>
              <a:rPr lang="ru-RU" dirty="0" smtClean="0"/>
              <a:t>Сконструированная машина предназначалась для астрономических вычислений, которые были весьма трудоемкими. Однако изобретатель на этом не остановился и продолжил совершенствовать счетный механизм. В результате появилась четырнадцатиразрядная машина, завершенная в 1778 г. Уступая просьбам друзей, он подробно описал ее в журнале «</a:t>
            </a:r>
            <a:r>
              <a:rPr lang="ru-RU" dirty="0" err="1" smtClean="0"/>
              <a:t>Teutschen</a:t>
            </a:r>
            <a:r>
              <a:rPr lang="ru-RU" dirty="0" smtClean="0"/>
              <a:t> </a:t>
            </a:r>
            <a:r>
              <a:rPr lang="ru-RU" dirty="0" err="1" smtClean="0"/>
              <a:t>Mercur</a:t>
            </a:r>
            <a:r>
              <a:rPr lang="ru-RU" dirty="0" smtClean="0"/>
              <a:t>» в 1779 году. Филипп </a:t>
            </a:r>
            <a:r>
              <a:rPr lang="ru-RU" dirty="0" err="1" smtClean="0"/>
              <a:t>Маттеос</a:t>
            </a:r>
            <a:r>
              <a:rPr lang="ru-RU" dirty="0" smtClean="0"/>
              <a:t> </a:t>
            </a:r>
            <a:r>
              <a:rPr lang="ru-RU" dirty="0" err="1" smtClean="0"/>
              <a:t>Ган</a:t>
            </a:r>
            <a:r>
              <a:rPr lang="ru-RU" dirty="0" smtClean="0"/>
              <a:t> сумел построить и, самое невероятное, продать небольшое количество счетных машин.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610256" cy="4247317"/>
          </a:xfrm>
          <a:prstGeom prst="rect">
            <a:avLst/>
          </a:prstGeom>
          <a:noFill/>
        </p:spPr>
        <p:txBody>
          <a:bodyPr wrap="square" rtlCol="0">
            <a:spAutoFit/>
          </a:bodyPr>
          <a:lstStyle/>
          <a:p>
            <a:pPr algn="just"/>
            <a:r>
              <a:rPr lang="ru-RU" dirty="0" smtClean="0"/>
              <a:t>В Англии в 1775, 1777 и 1780 гг. </a:t>
            </a:r>
            <a:r>
              <a:rPr lang="ru-RU" b="1" dirty="0" smtClean="0"/>
              <a:t>Чарльз, третий граф </a:t>
            </a:r>
            <a:r>
              <a:rPr lang="ru-RU" b="1" dirty="0" err="1" smtClean="0"/>
              <a:t>Стэнхоуп</a:t>
            </a:r>
            <a:r>
              <a:rPr lang="ru-RU" dirty="0" smtClean="0"/>
              <a:t> (</a:t>
            </a:r>
            <a:r>
              <a:rPr lang="ru-RU" dirty="0" err="1" smtClean="0"/>
              <a:t>Charles</a:t>
            </a:r>
            <a:r>
              <a:rPr lang="ru-RU" dirty="0" smtClean="0"/>
              <a:t> </a:t>
            </a:r>
            <a:r>
              <a:rPr lang="ru-RU" dirty="0" err="1" smtClean="0"/>
              <a:t>Stanhope</a:t>
            </a:r>
            <a:r>
              <a:rPr lang="ru-RU" dirty="0" smtClean="0"/>
              <a:t>, 3.08.1753 - 15.12.1816) изобрел счетные машины, которые под его руководством изготовил известный лондонский механик Джеймс </a:t>
            </a:r>
            <a:r>
              <a:rPr lang="ru-RU" dirty="0" err="1" smtClean="0"/>
              <a:t>Буллок</a:t>
            </a:r>
            <a:r>
              <a:rPr lang="ru-RU" dirty="0" smtClean="0"/>
              <a:t>. Последняя машина была суммирующей и представляла собой модификацию творения </a:t>
            </a:r>
            <a:r>
              <a:rPr lang="ru-RU" dirty="0" err="1" smtClean="0"/>
              <a:t>Сэмюела</a:t>
            </a:r>
            <a:r>
              <a:rPr lang="ru-RU" dirty="0" smtClean="0"/>
              <a:t> </a:t>
            </a:r>
            <a:r>
              <a:rPr lang="ru-RU" dirty="0" err="1" smtClean="0"/>
              <a:t>Морленда</a:t>
            </a:r>
            <a:r>
              <a:rPr lang="ru-RU" dirty="0" smtClean="0"/>
              <a:t>, две другие были арифмометрами, т.е. выполняли все четыре арифметических действия.</a:t>
            </a:r>
          </a:p>
          <a:p>
            <a:pPr algn="just"/>
            <a:r>
              <a:rPr lang="ru-RU" dirty="0" smtClean="0"/>
              <a:t/>
            </a:r>
            <a:br>
              <a:rPr lang="ru-RU" dirty="0" smtClean="0"/>
            </a:br>
            <a:r>
              <a:rPr lang="ru-RU" dirty="0" smtClean="0"/>
              <a:t>В счетной машине 1775 г. использовался модифицированный «ступенчатый валик» Лейбница, ступеньки которого разделены по длине на отдельные зубья и представляют собой зубчатые рейки, состоящие из девяти зубьев.</a:t>
            </a:r>
          </a:p>
        </p:txBody>
      </p:sp>
      <p:pic>
        <p:nvPicPr>
          <p:cNvPr id="84994" name="Picture 2"/>
          <p:cNvPicPr>
            <a:picLocks noChangeAspect="1" noChangeArrowheads="1"/>
          </p:cNvPicPr>
          <p:nvPr/>
        </p:nvPicPr>
        <p:blipFill>
          <a:blip r:embed="rId5"/>
          <a:srcRect/>
          <a:stretch>
            <a:fillRect/>
          </a:stretch>
        </p:blipFill>
        <p:spPr bwMode="auto">
          <a:xfrm>
            <a:off x="5929320" y="1421705"/>
            <a:ext cx="3003554" cy="24597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1783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585323"/>
          </a:xfrm>
          <a:prstGeom prst="rect">
            <a:avLst/>
          </a:prstGeom>
          <a:noFill/>
        </p:spPr>
        <p:txBody>
          <a:bodyPr wrap="square" rtlCol="0">
            <a:spAutoFit/>
          </a:bodyPr>
          <a:lstStyle/>
          <a:p>
            <a:pPr algn="just"/>
            <a:r>
              <a:rPr lang="ru-RU" dirty="0" smtClean="0"/>
              <a:t>Статья Гана в «</a:t>
            </a:r>
            <a:r>
              <a:rPr lang="ru-RU" dirty="0" err="1" smtClean="0"/>
              <a:t>Teutschen</a:t>
            </a:r>
            <a:r>
              <a:rPr lang="ru-RU" dirty="0" smtClean="0"/>
              <a:t> </a:t>
            </a:r>
            <a:r>
              <a:rPr lang="ru-RU" dirty="0" err="1" smtClean="0"/>
              <a:t>Mercur</a:t>
            </a:r>
            <a:r>
              <a:rPr lang="ru-RU" dirty="0" smtClean="0"/>
              <a:t>» побудила </a:t>
            </a:r>
            <a:r>
              <a:rPr lang="ru-RU" dirty="0" err="1" smtClean="0"/>
              <a:t>капитан­инженера</a:t>
            </a:r>
            <a:r>
              <a:rPr lang="ru-RU" dirty="0" smtClean="0"/>
              <a:t> и строителя </a:t>
            </a:r>
            <a:r>
              <a:rPr lang="ru-RU" b="1" dirty="0" smtClean="0">
                <a:solidFill>
                  <a:srgbClr val="C00000"/>
                </a:solidFill>
              </a:rPr>
              <a:t>Иоганна </a:t>
            </a:r>
            <a:r>
              <a:rPr lang="ru-RU" b="1" dirty="0" err="1" smtClean="0">
                <a:solidFill>
                  <a:srgbClr val="C00000"/>
                </a:solidFill>
              </a:rPr>
              <a:t>Гельфрайха</a:t>
            </a:r>
            <a:r>
              <a:rPr lang="ru-RU" b="1" dirty="0" smtClean="0">
                <a:solidFill>
                  <a:srgbClr val="C00000"/>
                </a:solidFill>
              </a:rPr>
              <a:t> Мюллера</a:t>
            </a:r>
            <a:r>
              <a:rPr lang="ru-RU" dirty="0" smtClean="0">
                <a:solidFill>
                  <a:srgbClr val="C00000"/>
                </a:solidFill>
              </a:rPr>
              <a:t> </a:t>
            </a:r>
            <a:r>
              <a:rPr lang="ru-RU" dirty="0" smtClean="0"/>
              <a:t>(</a:t>
            </a:r>
            <a:r>
              <a:rPr lang="ru-RU" dirty="0" err="1" smtClean="0"/>
              <a:t>Johann</a:t>
            </a:r>
            <a:r>
              <a:rPr lang="ru-RU" dirty="0" smtClean="0"/>
              <a:t> </a:t>
            </a:r>
            <a:r>
              <a:rPr lang="ru-RU" dirty="0" err="1" smtClean="0"/>
              <a:t>Helfrich</a:t>
            </a:r>
            <a:r>
              <a:rPr lang="ru-RU" dirty="0" smtClean="0"/>
              <a:t> </a:t>
            </a:r>
            <a:r>
              <a:rPr lang="ru-RU" dirty="0" err="1" smtClean="0"/>
              <a:t>Müller</a:t>
            </a:r>
            <a:r>
              <a:rPr lang="ru-RU" dirty="0" smtClean="0"/>
              <a:t>) из Дармштадта в 1783 г. сконструировать свою счетную машину и заказать ее изготовление часовому мастеру в </a:t>
            </a:r>
            <a:r>
              <a:rPr lang="ru-RU" dirty="0" err="1" smtClean="0"/>
              <a:t>Гиссене</a:t>
            </a:r>
            <a:r>
              <a:rPr lang="ru-RU" dirty="0" smtClean="0"/>
              <a:t>.</a:t>
            </a:r>
          </a:p>
          <a:p>
            <a:pPr algn="just"/>
            <a:r>
              <a:rPr lang="ru-RU" dirty="0" smtClean="0"/>
              <a:t>14­разрядную машину Мюллера отличали от машины Гана некоторые усовершенствования. Так, Мюллер заменил цифровые стержни, перемещавшиеся вверх и вниз по окружности машины, на вращающиеся диски с цифрами на боковой поверхности. Он также включил в механизм звоночек, подававший сигнал, если вычислитель допускал определенные ошибки (эту идею использовал позже в своей Аналитической машине "отец компьютера" Чарльз Бэббидж).</a:t>
            </a:r>
            <a:endParaRPr lang="ru-RU" dirty="0"/>
          </a:p>
        </p:txBody>
      </p:sp>
      <p:pic>
        <p:nvPicPr>
          <p:cNvPr id="86018" name="Picture 2"/>
          <p:cNvPicPr>
            <a:picLocks noChangeAspect="1" noChangeArrowheads="1"/>
          </p:cNvPicPr>
          <p:nvPr/>
        </p:nvPicPr>
        <p:blipFill>
          <a:blip r:embed="rId5"/>
          <a:srcRect/>
          <a:stretch>
            <a:fillRect/>
          </a:stretch>
        </p:blipFill>
        <p:spPr bwMode="auto">
          <a:xfrm>
            <a:off x="861992" y="3828581"/>
            <a:ext cx="3076592" cy="2315059"/>
          </a:xfrm>
          <a:prstGeom prst="rect">
            <a:avLst/>
          </a:prstGeom>
          <a:noFill/>
          <a:ln w="9525">
            <a:noFill/>
            <a:miter lim="800000"/>
            <a:headEnd/>
            <a:tailEnd/>
          </a:ln>
          <a:effectLst/>
        </p:spPr>
      </p:pic>
      <p:pic>
        <p:nvPicPr>
          <p:cNvPr id="86019" name="Picture 3"/>
          <p:cNvPicPr>
            <a:picLocks noChangeAspect="1" noChangeArrowheads="1"/>
          </p:cNvPicPr>
          <p:nvPr/>
        </p:nvPicPr>
        <p:blipFill>
          <a:blip r:embed="rId6"/>
          <a:srcRect/>
          <a:stretch>
            <a:fillRect/>
          </a:stretch>
        </p:blipFill>
        <p:spPr bwMode="auto">
          <a:xfrm>
            <a:off x="5024440" y="3790952"/>
            <a:ext cx="3005134" cy="23128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1791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3970318"/>
          </a:xfrm>
          <a:prstGeom prst="rect">
            <a:avLst/>
          </a:prstGeom>
          <a:noFill/>
        </p:spPr>
        <p:txBody>
          <a:bodyPr wrap="square" rtlCol="0">
            <a:spAutoFit/>
          </a:bodyPr>
          <a:lstStyle/>
          <a:p>
            <a:pPr algn="just"/>
            <a:r>
              <a:rPr lang="ru-RU" dirty="0" smtClean="0"/>
              <a:t>Впервые идею передачи текстовой (буквенной) информации на расстояние реализовал французский инженер </a:t>
            </a:r>
            <a:r>
              <a:rPr lang="ru-RU" b="1" dirty="0" smtClean="0">
                <a:solidFill>
                  <a:srgbClr val="C00000"/>
                </a:solidFill>
              </a:rPr>
              <a:t>Клод </a:t>
            </a:r>
            <a:r>
              <a:rPr lang="ru-RU" b="1" dirty="0" err="1" smtClean="0">
                <a:solidFill>
                  <a:srgbClr val="C00000"/>
                </a:solidFill>
              </a:rPr>
              <a:t>Шапп</a:t>
            </a:r>
            <a:r>
              <a:rPr lang="ru-RU" dirty="0" smtClean="0">
                <a:solidFill>
                  <a:srgbClr val="C00000"/>
                </a:solidFill>
              </a:rPr>
              <a:t> </a:t>
            </a:r>
            <a:r>
              <a:rPr lang="ru-RU" dirty="0" smtClean="0"/>
              <a:t>(</a:t>
            </a:r>
            <a:r>
              <a:rPr lang="ru-RU" dirty="0" err="1" smtClean="0"/>
              <a:t>Claude</a:t>
            </a:r>
            <a:r>
              <a:rPr lang="ru-RU" dirty="0" smtClean="0"/>
              <a:t> </a:t>
            </a:r>
            <a:r>
              <a:rPr lang="ru-RU" dirty="0" err="1" smtClean="0"/>
              <a:t>Chappe</a:t>
            </a:r>
            <a:r>
              <a:rPr lang="ru-RU" dirty="0" smtClean="0"/>
              <a:t>, 25.12.1763 - 23.12.1805). В </a:t>
            </a:r>
            <a:r>
              <a:rPr lang="ru-RU" b="1" dirty="0" smtClean="0"/>
              <a:t>1791</a:t>
            </a:r>
            <a:r>
              <a:rPr lang="ru-RU" dirty="0" smtClean="0"/>
              <a:t> г. он построил первый семафорный аппарат, просуществовавший до 1852 года. Связь осуществлялась визуальным образом: взаимное расположение стрелок (отвечавшее принятой системе условных обозначений) на башнях, построенных на возвышенностях, наблюдали с других башен в подзорные трубы. </a:t>
            </a:r>
          </a:p>
          <a:p>
            <a:pPr algn="just"/>
            <a:endParaRPr lang="ru-RU" dirty="0" smtClean="0"/>
          </a:p>
          <a:p>
            <a:pPr algn="just"/>
            <a:r>
              <a:rPr lang="ru-RU" dirty="0" smtClean="0"/>
              <a:t>Первая надежная крупномасштабная сеть для передачи сообщений со стандартизованной системой кодирования появилась во Франции в </a:t>
            </a:r>
            <a:r>
              <a:rPr lang="ru-RU" b="1" dirty="0" smtClean="0"/>
              <a:t>1794</a:t>
            </a:r>
            <a:r>
              <a:rPr lang="ru-RU" dirty="0" smtClean="0"/>
              <a:t> году.</a:t>
            </a:r>
            <a:endParaRPr lang="ru-RU" dirty="0"/>
          </a:p>
        </p:txBody>
      </p:sp>
      <p:pic>
        <p:nvPicPr>
          <p:cNvPr id="87042" name="Picture 2"/>
          <p:cNvPicPr>
            <a:picLocks noChangeAspect="1" noChangeArrowheads="1"/>
          </p:cNvPicPr>
          <p:nvPr/>
        </p:nvPicPr>
        <p:blipFill>
          <a:blip r:embed="rId5"/>
          <a:srcRect/>
          <a:stretch>
            <a:fillRect/>
          </a:stretch>
        </p:blipFill>
        <p:spPr bwMode="auto">
          <a:xfrm>
            <a:off x="5748344" y="1528752"/>
            <a:ext cx="3175000" cy="4229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1801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700744" cy="3139321"/>
          </a:xfrm>
          <a:prstGeom prst="rect">
            <a:avLst/>
          </a:prstGeom>
          <a:noFill/>
        </p:spPr>
        <p:txBody>
          <a:bodyPr wrap="square" rtlCol="0">
            <a:spAutoFit/>
          </a:bodyPr>
          <a:lstStyle/>
          <a:p>
            <a:pPr algn="just"/>
            <a:r>
              <a:rPr lang="ru-RU" dirty="0" smtClean="0"/>
              <a:t>Французский изобретатель </a:t>
            </a:r>
            <a:r>
              <a:rPr lang="ru-RU" b="1" dirty="0" err="1" smtClean="0"/>
              <a:t>Жозеф</a:t>
            </a:r>
            <a:r>
              <a:rPr lang="ru-RU" b="1" dirty="0" smtClean="0"/>
              <a:t> Мари </a:t>
            </a:r>
            <a:r>
              <a:rPr lang="ru-RU" b="1" dirty="0" err="1" smtClean="0"/>
              <a:t>Жаккард</a:t>
            </a:r>
            <a:r>
              <a:rPr lang="ru-RU" dirty="0" smtClean="0"/>
              <a:t> (</a:t>
            </a:r>
            <a:r>
              <a:rPr lang="ru-RU" dirty="0" err="1" smtClean="0"/>
              <a:t>Joseph-Marie</a:t>
            </a:r>
            <a:r>
              <a:rPr lang="ru-RU" dirty="0" smtClean="0"/>
              <a:t> </a:t>
            </a:r>
            <a:r>
              <a:rPr lang="ru-RU" dirty="0" err="1" smtClean="0"/>
              <a:t>Jacquard</a:t>
            </a:r>
            <a:r>
              <a:rPr lang="ru-RU" dirty="0" smtClean="0"/>
              <a:t>, 07.07.1752 - 07.08.1834) придумал способ автоматического контроля за нитью при работе на ткацком станке. Способ заключался в использовании специальных карточек с просверленными в нужных местах (в зависимости от узора, который предполагалось нанести на ткань) отверстиями. Таким образом он сконструировал приспособление к ткацкому станку, работу которого можно было </a:t>
            </a:r>
            <a:r>
              <a:rPr lang="ru-RU" b="1" dirty="0" smtClean="0"/>
              <a:t>программировать</a:t>
            </a:r>
            <a:r>
              <a:rPr lang="ru-RU" dirty="0" smtClean="0"/>
              <a:t> с помощью специальных карт.</a:t>
            </a:r>
          </a:p>
        </p:txBody>
      </p:sp>
      <p:pic>
        <p:nvPicPr>
          <p:cNvPr id="88066" name="Picture 2"/>
          <p:cNvPicPr>
            <a:picLocks noChangeAspect="1" noChangeArrowheads="1"/>
          </p:cNvPicPr>
          <p:nvPr/>
        </p:nvPicPr>
        <p:blipFill>
          <a:blip r:embed="rId5"/>
          <a:srcRect/>
          <a:stretch>
            <a:fillRect/>
          </a:stretch>
        </p:blipFill>
        <p:spPr bwMode="auto">
          <a:xfrm>
            <a:off x="5983312" y="1347776"/>
            <a:ext cx="3022600" cy="4470400"/>
          </a:xfrm>
          <a:prstGeom prst="rect">
            <a:avLst/>
          </a:prstGeom>
          <a:noFill/>
          <a:ln w="9525">
            <a:noFill/>
            <a:miter lim="800000"/>
            <a:headEnd/>
            <a:tailEnd/>
          </a:ln>
          <a:effectLst/>
        </p:spPr>
      </p:pic>
      <p:pic>
        <p:nvPicPr>
          <p:cNvPr id="88067" name="Picture 3"/>
          <p:cNvPicPr>
            <a:picLocks noChangeAspect="1" noChangeArrowheads="1"/>
          </p:cNvPicPr>
          <p:nvPr/>
        </p:nvPicPr>
        <p:blipFill>
          <a:blip r:embed="rId6"/>
          <a:srcRect/>
          <a:stretch>
            <a:fillRect/>
          </a:stretch>
        </p:blipFill>
        <p:spPr bwMode="auto">
          <a:xfrm>
            <a:off x="2581264" y="4062416"/>
            <a:ext cx="2805128" cy="207816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2308324"/>
          </a:xfrm>
          <a:prstGeom prst="rect">
            <a:avLst/>
          </a:prstGeom>
          <a:noFill/>
        </p:spPr>
        <p:txBody>
          <a:bodyPr wrap="square" rtlCol="0">
            <a:spAutoFit/>
          </a:bodyPr>
          <a:lstStyle/>
          <a:p>
            <a:pPr algn="just"/>
            <a:r>
              <a:rPr lang="ru-RU" dirty="0" smtClean="0"/>
              <a:t>Пионером серийного изготовления счетных машин стал эльзасец </a:t>
            </a:r>
            <a:r>
              <a:rPr lang="ru-RU" b="1" dirty="0" err="1" smtClean="0">
                <a:solidFill>
                  <a:srgbClr val="C00000"/>
                </a:solidFill>
              </a:rPr>
              <a:t>Шарль-Ксавье</a:t>
            </a:r>
            <a:r>
              <a:rPr lang="ru-RU" b="1" dirty="0" smtClean="0">
                <a:solidFill>
                  <a:srgbClr val="C00000"/>
                </a:solidFill>
              </a:rPr>
              <a:t> Тома де </a:t>
            </a:r>
            <a:r>
              <a:rPr lang="ru-RU" b="1" dirty="0" err="1" smtClean="0">
                <a:solidFill>
                  <a:srgbClr val="C00000"/>
                </a:solidFill>
              </a:rPr>
              <a:t>Кольмар</a:t>
            </a:r>
            <a:r>
              <a:rPr lang="ru-RU" dirty="0" smtClean="0">
                <a:solidFill>
                  <a:srgbClr val="C00000"/>
                </a:solidFill>
              </a:rPr>
              <a:t> </a:t>
            </a:r>
            <a:r>
              <a:rPr lang="ru-RU" dirty="0" smtClean="0"/>
              <a:t>(</a:t>
            </a:r>
            <a:r>
              <a:rPr lang="ru-RU" dirty="0" err="1" smtClean="0"/>
              <a:t>Charles-Xavier</a:t>
            </a:r>
            <a:r>
              <a:rPr lang="ru-RU" dirty="0" smtClean="0"/>
              <a:t> </a:t>
            </a:r>
            <a:r>
              <a:rPr lang="ru-RU" dirty="0" err="1" smtClean="0"/>
              <a:t>Thomas</a:t>
            </a:r>
            <a:r>
              <a:rPr lang="ru-RU" dirty="0" smtClean="0"/>
              <a:t> </a:t>
            </a:r>
            <a:r>
              <a:rPr lang="ru-RU" dirty="0" err="1" smtClean="0"/>
              <a:t>de</a:t>
            </a:r>
            <a:r>
              <a:rPr lang="ru-RU" dirty="0" smtClean="0"/>
              <a:t> </a:t>
            </a:r>
            <a:r>
              <a:rPr lang="ru-RU" dirty="0" err="1" smtClean="0"/>
              <a:t>Colmar</a:t>
            </a:r>
            <a:r>
              <a:rPr lang="ru-RU" dirty="0" smtClean="0"/>
              <a:t>, 1785 –1870). Введя в модель Лейбница ряд эксплуатационных усовершенствований, он в 1821 году начинает выпускать в своей парижской мастерской 16-разрядные арифмометры, которые получают известность как «</a:t>
            </a:r>
            <a:r>
              <a:rPr lang="ru-RU" dirty="0" err="1" smtClean="0"/>
              <a:t>томас-машины</a:t>
            </a:r>
            <a:r>
              <a:rPr lang="ru-RU" dirty="0" smtClean="0"/>
              <a:t>». </a:t>
            </a:r>
            <a:endParaRPr lang="ru-RU" dirty="0"/>
          </a:p>
        </p:txBody>
      </p:sp>
      <p:pic>
        <p:nvPicPr>
          <p:cNvPr id="89090" name="Picture 2"/>
          <p:cNvPicPr>
            <a:picLocks noChangeAspect="1" noChangeArrowheads="1"/>
          </p:cNvPicPr>
          <p:nvPr/>
        </p:nvPicPr>
        <p:blipFill>
          <a:blip r:embed="rId5"/>
          <a:srcRect/>
          <a:stretch>
            <a:fillRect/>
          </a:stretch>
        </p:blipFill>
        <p:spPr bwMode="auto">
          <a:xfrm>
            <a:off x="5838832" y="1347776"/>
            <a:ext cx="3167080" cy="2471018"/>
          </a:xfrm>
          <a:prstGeom prst="rect">
            <a:avLst/>
          </a:prstGeom>
          <a:noFill/>
          <a:ln w="9525">
            <a:noFill/>
            <a:miter lim="800000"/>
            <a:headEnd/>
            <a:tailEnd/>
          </a:ln>
          <a:effectLst/>
        </p:spPr>
      </p:pic>
      <p:sp>
        <p:nvSpPr>
          <p:cNvPr id="12" name="Прямоугольник 11"/>
          <p:cNvSpPr/>
          <p:nvPr/>
        </p:nvSpPr>
        <p:spPr>
          <a:xfrm>
            <a:off x="138088" y="3931339"/>
            <a:ext cx="8867824" cy="2031325"/>
          </a:xfrm>
          <a:prstGeom prst="rect">
            <a:avLst/>
          </a:prstGeom>
        </p:spPr>
        <p:txBody>
          <a:bodyPr wrap="square">
            <a:spAutoFit/>
          </a:bodyPr>
          <a:lstStyle/>
          <a:p>
            <a:pPr algn="just"/>
            <a:r>
              <a:rPr lang="ru-RU" dirty="0" smtClean="0"/>
              <a:t>На первых порах они стоили недешево — 400 франков. И выпускались в не столь уж и больших количествах - до 100 экземпляров в год. Но к концу века появляются новые производители, возникает конкуренция, цены понижаются, а количество покупателей возрастает. </a:t>
            </a:r>
          </a:p>
          <a:p>
            <a:pPr algn="just"/>
            <a:r>
              <a:rPr lang="ru-RU" dirty="0" smtClean="0"/>
              <a:t>Бурное развитие механических калькуляторов привело к тому, что к 1890 году добавился ряд полезных функций: запоминание промежуточных результатов с использованием их в последующих операциях, печать результата и т.п.</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243672" cy="4247317"/>
          </a:xfrm>
          <a:prstGeom prst="rect">
            <a:avLst/>
          </a:prstGeom>
          <a:noFill/>
        </p:spPr>
        <p:txBody>
          <a:bodyPr wrap="square" rtlCol="0">
            <a:spAutoFit/>
          </a:bodyPr>
          <a:lstStyle/>
          <a:p>
            <a:pPr algn="just"/>
            <a:r>
              <a:rPr lang="ru-RU" dirty="0" smtClean="0"/>
              <a:t>Первый электромагнитный телеграф изобрел великий физик </a:t>
            </a:r>
            <a:r>
              <a:rPr lang="ru-RU" b="1" dirty="0" smtClean="0">
                <a:solidFill>
                  <a:srgbClr val="C00000"/>
                </a:solidFill>
              </a:rPr>
              <a:t>Андре-Мари Ампер</a:t>
            </a:r>
            <a:r>
              <a:rPr lang="ru-RU" dirty="0" smtClean="0">
                <a:solidFill>
                  <a:srgbClr val="C00000"/>
                </a:solidFill>
              </a:rPr>
              <a:t> </a:t>
            </a:r>
            <a:r>
              <a:rPr lang="ru-RU" dirty="0" smtClean="0"/>
              <a:t>(</a:t>
            </a:r>
            <a:r>
              <a:rPr lang="ru-RU" dirty="0" err="1" smtClean="0"/>
              <a:t>Andre</a:t>
            </a:r>
            <a:r>
              <a:rPr lang="ru-RU" dirty="0" smtClean="0"/>
              <a:t> </a:t>
            </a:r>
            <a:r>
              <a:rPr lang="ru-RU" dirty="0" err="1" smtClean="0"/>
              <a:t>Marie</a:t>
            </a:r>
            <a:r>
              <a:rPr lang="ru-RU" dirty="0" smtClean="0"/>
              <a:t> </a:t>
            </a:r>
            <a:r>
              <a:rPr lang="ru-RU" dirty="0" err="1" smtClean="0"/>
              <a:t>Ampere</a:t>
            </a:r>
            <a:r>
              <a:rPr lang="ru-RU" dirty="0" smtClean="0"/>
              <a:t>, 22.01.1775 - 10.06.1836) в 1820 году.  </a:t>
            </a:r>
          </a:p>
          <a:p>
            <a:pPr algn="just"/>
            <a:endParaRPr lang="ru-RU" dirty="0" smtClean="0"/>
          </a:p>
          <a:p>
            <a:pPr algn="just"/>
            <a:r>
              <a:rPr lang="ru-RU" dirty="0" smtClean="0"/>
              <a:t>Идея Ампера состояла в том, чтобы вместо бумажек или бузиновых шариков, использовавшихся в качестве индикатора наличия напряжения на нужном проводе в «электростатических» конструкциях, применить магнитную стрелку, отклоняющуюся при прохождении по проволоке тока.</a:t>
            </a:r>
          </a:p>
          <a:p>
            <a:pPr algn="just"/>
            <a:endParaRPr lang="ru-RU" dirty="0" smtClean="0"/>
          </a:p>
          <a:p>
            <a:pPr algn="just"/>
            <a:r>
              <a:rPr lang="ru-RU" dirty="0" smtClean="0"/>
              <a:t>Коммутация тока на передающей стороне у Ампера осуществлялась вполне современным способом - клавишами с написанными буквами. Но в действующую конструкцию эта идея так и не воплотилась.</a:t>
            </a:r>
            <a:endParaRPr lang="ru-RU" dirty="0"/>
          </a:p>
        </p:txBody>
      </p:sp>
      <p:pic>
        <p:nvPicPr>
          <p:cNvPr id="90114" name="Picture 2"/>
          <p:cNvPicPr>
            <a:picLocks noChangeAspect="1" noChangeArrowheads="1"/>
          </p:cNvPicPr>
          <p:nvPr/>
        </p:nvPicPr>
        <p:blipFill>
          <a:blip r:embed="rId5"/>
          <a:srcRect/>
          <a:stretch>
            <a:fillRect/>
          </a:stretch>
        </p:blipFill>
        <p:spPr bwMode="auto">
          <a:xfrm>
            <a:off x="6542782" y="1347776"/>
            <a:ext cx="2344056"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3</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4391024" y="1347776"/>
            <a:ext cx="4614888" cy="3693319"/>
          </a:xfrm>
          <a:prstGeom prst="rect">
            <a:avLst/>
          </a:prstGeom>
          <a:noFill/>
        </p:spPr>
        <p:txBody>
          <a:bodyPr wrap="square" rtlCol="0">
            <a:spAutoFit/>
          </a:bodyPr>
          <a:lstStyle/>
          <a:p>
            <a:pPr algn="just"/>
            <a:r>
              <a:rPr lang="ru-RU" b="1" dirty="0" err="1" smtClean="0">
                <a:solidFill>
                  <a:srgbClr val="C00000"/>
                </a:solidFill>
              </a:rPr>
              <a:t>Юпана</a:t>
            </a:r>
            <a:r>
              <a:rPr lang="ru-RU" dirty="0" smtClean="0"/>
              <a:t> (</a:t>
            </a:r>
            <a:r>
              <a:rPr lang="ru-RU" dirty="0" err="1" smtClean="0"/>
              <a:t>yupana</a:t>
            </a:r>
            <a:r>
              <a:rPr lang="ru-RU" dirty="0" smtClean="0"/>
              <a:t> «счётное устройство») — разновидность абака, использовавшаяся в математике инков государства Тауантинсуйу. Существовало несколько разновидностей юпаны. </a:t>
            </a:r>
          </a:p>
          <a:p>
            <a:pPr algn="just"/>
            <a:endParaRPr lang="ru-RU" dirty="0" smtClean="0"/>
          </a:p>
          <a:p>
            <a:pPr algn="just"/>
            <a:r>
              <a:rPr lang="ru-RU" dirty="0" smtClean="0"/>
              <a:t>Предполагалось, что вычисления на </a:t>
            </a:r>
            <a:r>
              <a:rPr lang="ru-RU" dirty="0" err="1" smtClean="0"/>
              <a:t>юпане</a:t>
            </a:r>
            <a:r>
              <a:rPr lang="ru-RU" dirty="0" smtClean="0"/>
              <a:t> осуществлялись на основе системы счисления с основанием 40, но некоторые исследователи склоняются к тому, что в </a:t>
            </a:r>
            <a:r>
              <a:rPr lang="ru-RU" dirty="0" err="1" smtClean="0"/>
              <a:t>юпане</a:t>
            </a:r>
            <a:r>
              <a:rPr lang="ru-RU" dirty="0" smtClean="0"/>
              <a:t> использовалась фибоначчиева система счисления, чтобы минимизировать необходимое для вычислений число зёрен.</a:t>
            </a:r>
            <a:endParaRPr lang="ru-RU" dirty="0"/>
          </a:p>
        </p:txBody>
      </p:sp>
      <p:pic>
        <p:nvPicPr>
          <p:cNvPr id="56322" name="Picture 2"/>
          <p:cNvPicPr>
            <a:picLocks noChangeAspect="1" noChangeArrowheads="1"/>
          </p:cNvPicPr>
          <p:nvPr/>
        </p:nvPicPr>
        <p:blipFill>
          <a:blip r:embed="rId5"/>
          <a:srcRect/>
          <a:stretch>
            <a:fillRect/>
          </a:stretch>
        </p:blipFill>
        <p:spPr bwMode="auto">
          <a:xfrm>
            <a:off x="138088" y="1347776"/>
            <a:ext cx="4102100" cy="2908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139321"/>
          </a:xfrm>
          <a:prstGeom prst="rect">
            <a:avLst/>
          </a:prstGeom>
          <a:noFill/>
        </p:spPr>
        <p:txBody>
          <a:bodyPr wrap="square" rtlCol="0">
            <a:spAutoFit/>
          </a:bodyPr>
          <a:lstStyle/>
          <a:p>
            <a:pPr algn="just"/>
            <a:r>
              <a:rPr lang="ru-RU" dirty="0" smtClean="0"/>
              <a:t>Английский математик </a:t>
            </a:r>
            <a:r>
              <a:rPr lang="ru-RU" b="1" dirty="0" smtClean="0">
                <a:solidFill>
                  <a:srgbClr val="C00000"/>
                </a:solidFill>
              </a:rPr>
              <a:t>Чарльз Бэббидж </a:t>
            </a:r>
            <a:r>
              <a:rPr lang="ru-RU" dirty="0" smtClean="0"/>
              <a:t>(</a:t>
            </a:r>
            <a:r>
              <a:rPr lang="ru-RU" dirty="0" err="1" smtClean="0"/>
              <a:t>Charles</a:t>
            </a:r>
            <a:r>
              <a:rPr lang="ru-RU" dirty="0" smtClean="0"/>
              <a:t> </a:t>
            </a:r>
            <a:r>
              <a:rPr lang="ru-RU" dirty="0" err="1" smtClean="0"/>
              <a:t>Babbage</a:t>
            </a:r>
            <a:r>
              <a:rPr lang="ru-RU" dirty="0" smtClean="0"/>
              <a:t>, 1792-1871) выдвинул идею создания программно-управляемой счетной машины, имеющей арифметическое устройство, устройство управления, ввода и печати. </a:t>
            </a:r>
          </a:p>
          <a:p>
            <a:pPr algn="just"/>
            <a:r>
              <a:rPr lang="ru-RU" dirty="0" smtClean="0"/>
              <a:t>Первая спроектированная Бэббиджем машина, </a:t>
            </a:r>
            <a:r>
              <a:rPr lang="ru-RU" b="1" dirty="0" smtClean="0">
                <a:solidFill>
                  <a:srgbClr val="C00000"/>
                </a:solidFill>
              </a:rPr>
              <a:t>разностная машина</a:t>
            </a:r>
            <a:r>
              <a:rPr lang="ru-RU" dirty="0" smtClean="0"/>
              <a:t>, работала на паровом двигателе. Она высчитывала таблицы логарифмов методом постоянной дифференциации и заносила результаты на металлическую пластину. Работающая модель, которую он создал в 1822 году, была </a:t>
            </a:r>
            <a:r>
              <a:rPr lang="ru-RU" dirty="0" err="1" smtClean="0"/>
              <a:t>шестицифровым</a:t>
            </a:r>
            <a:r>
              <a:rPr lang="ru-RU" dirty="0" smtClean="0"/>
              <a:t> калькулятором, способным производить вычисления и печатать цифровые таблицы. </a:t>
            </a:r>
          </a:p>
          <a:p>
            <a:pPr algn="just"/>
            <a:r>
              <a:rPr lang="ru-RU" dirty="0" smtClean="0"/>
              <a:t>Одновременно с английским ученым работала  леди </a:t>
            </a:r>
            <a:r>
              <a:rPr lang="ru-RU" b="1" dirty="0" smtClean="0">
                <a:solidFill>
                  <a:srgbClr val="C00000"/>
                </a:solidFill>
              </a:rPr>
              <a:t>Ада Лавлейс </a:t>
            </a:r>
            <a:r>
              <a:rPr lang="ru-RU" dirty="0" smtClean="0"/>
              <a:t>(</a:t>
            </a:r>
            <a:r>
              <a:rPr lang="ru-RU" dirty="0" err="1" smtClean="0"/>
              <a:t>Ada</a:t>
            </a:r>
            <a:r>
              <a:rPr lang="ru-RU" dirty="0" smtClean="0"/>
              <a:t> </a:t>
            </a:r>
            <a:r>
              <a:rPr lang="ru-RU" dirty="0" err="1" smtClean="0"/>
              <a:t>Byron</a:t>
            </a:r>
            <a:r>
              <a:rPr lang="ru-RU" dirty="0" smtClean="0"/>
              <a:t>, </a:t>
            </a:r>
            <a:r>
              <a:rPr lang="ru-RU" dirty="0" err="1" smtClean="0"/>
              <a:t>Countess</a:t>
            </a:r>
            <a:r>
              <a:rPr lang="ru-RU" dirty="0" smtClean="0"/>
              <a:t> </a:t>
            </a:r>
            <a:r>
              <a:rPr lang="ru-RU" dirty="0" err="1" smtClean="0"/>
              <a:t>of</a:t>
            </a:r>
            <a:r>
              <a:rPr lang="ru-RU" dirty="0" smtClean="0"/>
              <a:t> </a:t>
            </a:r>
            <a:r>
              <a:rPr lang="ru-RU" dirty="0" err="1" smtClean="0"/>
              <a:t>Lovelace</a:t>
            </a:r>
            <a:r>
              <a:rPr lang="ru-RU" dirty="0" smtClean="0"/>
              <a:t>, 1815-1852). Она разработала первые программы для машины, заложила многие идеи и ввела ряд понятий и терминов, сохранившихся до настоящего времени.</a:t>
            </a:r>
            <a:endParaRPr lang="ru-RU" dirty="0"/>
          </a:p>
        </p:txBody>
      </p:sp>
      <p:pic>
        <p:nvPicPr>
          <p:cNvPr id="91138" name="Picture 2"/>
          <p:cNvPicPr>
            <a:picLocks noChangeAspect="1" noChangeArrowheads="1"/>
          </p:cNvPicPr>
          <p:nvPr/>
        </p:nvPicPr>
        <p:blipFill>
          <a:blip r:embed="rId5"/>
          <a:srcRect/>
          <a:stretch>
            <a:fillRect/>
          </a:stretch>
        </p:blipFill>
        <p:spPr bwMode="auto">
          <a:xfrm>
            <a:off x="681016" y="4424368"/>
            <a:ext cx="1252517" cy="1747831"/>
          </a:xfrm>
          <a:prstGeom prst="rect">
            <a:avLst/>
          </a:prstGeom>
          <a:noFill/>
          <a:ln w="9525">
            <a:noFill/>
            <a:miter lim="800000"/>
            <a:headEnd/>
            <a:tailEnd/>
          </a:ln>
          <a:effectLst/>
        </p:spPr>
      </p:pic>
      <p:pic>
        <p:nvPicPr>
          <p:cNvPr id="91139" name="Picture 3"/>
          <p:cNvPicPr>
            <a:picLocks noChangeAspect="1" noChangeArrowheads="1"/>
          </p:cNvPicPr>
          <p:nvPr/>
        </p:nvPicPr>
        <p:blipFill>
          <a:blip r:embed="rId6"/>
          <a:srcRect/>
          <a:stretch>
            <a:fillRect/>
          </a:stretch>
        </p:blipFill>
        <p:spPr bwMode="auto">
          <a:xfrm>
            <a:off x="2852728" y="4429140"/>
            <a:ext cx="1443990" cy="1804988"/>
          </a:xfrm>
          <a:prstGeom prst="rect">
            <a:avLst/>
          </a:prstGeom>
          <a:noFill/>
          <a:ln w="9525">
            <a:noFill/>
            <a:miter lim="800000"/>
            <a:headEnd/>
            <a:tailEnd/>
          </a:ln>
          <a:effectLst/>
        </p:spPr>
      </p:pic>
      <p:pic>
        <p:nvPicPr>
          <p:cNvPr id="91140" name="Picture 4"/>
          <p:cNvPicPr>
            <a:picLocks noChangeAspect="1" noChangeArrowheads="1"/>
          </p:cNvPicPr>
          <p:nvPr/>
        </p:nvPicPr>
        <p:blipFill>
          <a:blip r:embed="rId7"/>
          <a:srcRect/>
          <a:stretch>
            <a:fillRect/>
          </a:stretch>
        </p:blipFill>
        <p:spPr bwMode="auto">
          <a:xfrm>
            <a:off x="5295904" y="4424368"/>
            <a:ext cx="1350664" cy="17240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416320"/>
          </a:xfrm>
          <a:prstGeom prst="rect">
            <a:avLst/>
          </a:prstGeom>
          <a:noFill/>
        </p:spPr>
        <p:txBody>
          <a:bodyPr wrap="square" rtlCol="0">
            <a:spAutoFit/>
          </a:bodyPr>
          <a:lstStyle/>
          <a:p>
            <a:pPr algn="just"/>
            <a:r>
              <a:rPr lang="ru-RU" b="1" dirty="0" smtClean="0">
                <a:solidFill>
                  <a:srgbClr val="C00000"/>
                </a:solidFill>
              </a:rPr>
              <a:t>Павел Львович Шиллинг  </a:t>
            </a:r>
            <a:r>
              <a:rPr lang="ru-RU" dirty="0" smtClean="0"/>
              <a:t>(Шиллинг фон </a:t>
            </a:r>
            <a:r>
              <a:rPr lang="ru-RU" dirty="0" err="1" smtClean="0"/>
              <a:t>Каннштат</a:t>
            </a:r>
            <a:r>
              <a:rPr lang="ru-RU" dirty="0" smtClean="0"/>
              <a:t>, </a:t>
            </a:r>
            <a:r>
              <a:rPr lang="ru-RU" dirty="0" err="1" smtClean="0"/>
              <a:t>Pavel</a:t>
            </a:r>
            <a:r>
              <a:rPr lang="ru-RU" dirty="0" smtClean="0"/>
              <a:t> </a:t>
            </a:r>
            <a:r>
              <a:rPr lang="ru-RU" dirty="0" err="1" smtClean="0"/>
              <a:t>Schilling</a:t>
            </a:r>
            <a:r>
              <a:rPr lang="ru-RU" dirty="0" smtClean="0"/>
              <a:t> </a:t>
            </a:r>
            <a:r>
              <a:rPr lang="ru-RU" dirty="0" err="1" smtClean="0"/>
              <a:t>von</a:t>
            </a:r>
            <a:r>
              <a:rPr lang="ru-RU" dirty="0" smtClean="0"/>
              <a:t> </a:t>
            </a:r>
            <a:r>
              <a:rPr lang="ru-RU" dirty="0" err="1" smtClean="0"/>
              <a:t>Cannstatt</a:t>
            </a:r>
            <a:r>
              <a:rPr lang="ru-RU" dirty="0" smtClean="0"/>
              <a:t> 5 (16) апреля 1786, </a:t>
            </a:r>
            <a:r>
              <a:rPr lang="ru-RU" dirty="0" err="1" smtClean="0"/>
              <a:t>Таллин</a:t>
            </a:r>
            <a:r>
              <a:rPr lang="ru-RU" dirty="0" smtClean="0"/>
              <a:t> — 25 июля (6 августа) 1837, Петербург) родился в </a:t>
            </a:r>
            <a:r>
              <a:rPr lang="ru-RU" dirty="0" err="1" smtClean="0"/>
              <a:t>Ревеле</a:t>
            </a:r>
            <a:r>
              <a:rPr lang="ru-RU" dirty="0" smtClean="0"/>
              <a:t> (Таллинне) в семье барона Л.Ф.Шиллинга – командира пехотного полка. В 1828 г., после пятилетних занятий </a:t>
            </a:r>
            <a:r>
              <a:rPr lang="ru-RU" dirty="0" err="1" smtClean="0"/>
              <a:t>электротелеграфией</a:t>
            </a:r>
            <a:r>
              <a:rPr lang="ru-RU" dirty="0" smtClean="0"/>
              <a:t>, П.Л.Шиллинг разработал первый в мире электромагнитный телеграф с одной магнитной стрелкой, снабженной черно-белым кружком и приводимой во вращение последовательно передаваемыми электрическими сигналами, комбинации которых составляли нужный знак. </a:t>
            </a:r>
          </a:p>
          <a:p>
            <a:pPr algn="just"/>
            <a:r>
              <a:rPr lang="ru-RU" dirty="0" smtClean="0"/>
              <a:t>Позже он создает электромагнитный телеграф с </a:t>
            </a:r>
            <a:r>
              <a:rPr lang="ru-RU" dirty="0" err="1" smtClean="0"/>
              <a:t>шестистрелочным</a:t>
            </a:r>
            <a:r>
              <a:rPr lang="ru-RU" dirty="0" smtClean="0"/>
              <a:t> приемником. Для его работы ученый разработал первый телеграфный код, положивший начало двоичной системе кодирования, при котором роль единиц и нулей выполняли черные и белые кружки с магнитными стрелками, поворачивающимися в магнитном поле шести катушек. </a:t>
            </a:r>
            <a:endParaRPr lang="ru-RU" dirty="0"/>
          </a:p>
        </p:txBody>
      </p:sp>
      <p:pic>
        <p:nvPicPr>
          <p:cNvPr id="92162" name="Picture 2"/>
          <p:cNvPicPr>
            <a:picLocks noChangeAspect="1" noChangeArrowheads="1"/>
          </p:cNvPicPr>
          <p:nvPr/>
        </p:nvPicPr>
        <p:blipFill>
          <a:blip r:embed="rId5"/>
          <a:srcRect/>
          <a:stretch>
            <a:fillRect/>
          </a:stretch>
        </p:blipFill>
        <p:spPr bwMode="auto">
          <a:xfrm>
            <a:off x="5838832" y="4333880"/>
            <a:ext cx="2809875" cy="1905000"/>
          </a:xfrm>
          <a:prstGeom prst="rect">
            <a:avLst/>
          </a:prstGeom>
          <a:noFill/>
          <a:ln w="9525">
            <a:noFill/>
            <a:miter lim="800000"/>
            <a:headEnd/>
            <a:tailEnd/>
          </a:ln>
          <a:effectLst/>
        </p:spPr>
      </p:pic>
      <p:pic>
        <p:nvPicPr>
          <p:cNvPr id="92163" name="Picture 3"/>
          <p:cNvPicPr>
            <a:picLocks noChangeAspect="1" noChangeArrowheads="1"/>
          </p:cNvPicPr>
          <p:nvPr/>
        </p:nvPicPr>
        <p:blipFill>
          <a:blip r:embed="rId6"/>
          <a:srcRect/>
          <a:stretch>
            <a:fillRect/>
          </a:stretch>
        </p:blipFill>
        <p:spPr bwMode="auto">
          <a:xfrm>
            <a:off x="2710274" y="4333881"/>
            <a:ext cx="1499774" cy="18548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1200329"/>
          </a:xfrm>
          <a:prstGeom prst="rect">
            <a:avLst/>
          </a:prstGeom>
          <a:noFill/>
        </p:spPr>
        <p:txBody>
          <a:bodyPr wrap="square" rtlCol="0">
            <a:spAutoFit/>
          </a:bodyPr>
          <a:lstStyle/>
          <a:p>
            <a:pPr algn="just"/>
            <a:r>
              <a:rPr lang="ru-RU" b="1" dirty="0" smtClean="0">
                <a:solidFill>
                  <a:srgbClr val="C00000"/>
                </a:solidFill>
              </a:rPr>
              <a:t>Джозеф Генри </a:t>
            </a:r>
            <a:r>
              <a:rPr lang="ru-RU" dirty="0" smtClean="0"/>
              <a:t>(</a:t>
            </a:r>
            <a:r>
              <a:rPr lang="ru-RU" dirty="0" err="1" smtClean="0"/>
              <a:t>Joseph</a:t>
            </a:r>
            <a:r>
              <a:rPr lang="ru-RU" dirty="0" smtClean="0"/>
              <a:t> </a:t>
            </a:r>
            <a:r>
              <a:rPr lang="ru-RU" dirty="0" err="1" smtClean="0"/>
              <a:t>Henry</a:t>
            </a:r>
            <a:r>
              <a:rPr lang="ru-RU" dirty="0" smtClean="0"/>
              <a:t>, 17.12.1797 - 13.05.1878) американский физик, первый секретарь </a:t>
            </a:r>
            <a:r>
              <a:rPr lang="ru-RU" dirty="0" err="1" smtClean="0"/>
              <a:t>Смитсоновского</a:t>
            </a:r>
            <a:r>
              <a:rPr lang="ru-RU" dirty="0" smtClean="0"/>
              <a:t> института изобрел электромеханическое реле. Генри считался одним из величайших американских учёных со времён </a:t>
            </a:r>
            <a:r>
              <a:rPr lang="ru-RU" dirty="0" err="1" smtClean="0"/>
              <a:t>Бенджамина</a:t>
            </a:r>
            <a:r>
              <a:rPr lang="ru-RU" dirty="0" smtClean="0"/>
              <a:t> Франклина.</a:t>
            </a:r>
          </a:p>
        </p:txBody>
      </p:sp>
      <p:pic>
        <p:nvPicPr>
          <p:cNvPr id="93186" name="Picture 2"/>
          <p:cNvPicPr>
            <a:picLocks noChangeAspect="1" noChangeArrowheads="1"/>
          </p:cNvPicPr>
          <p:nvPr/>
        </p:nvPicPr>
        <p:blipFill>
          <a:blip r:embed="rId5"/>
          <a:srcRect/>
          <a:stretch>
            <a:fillRect/>
          </a:stretch>
        </p:blipFill>
        <p:spPr bwMode="auto">
          <a:xfrm>
            <a:off x="319064" y="2524120"/>
            <a:ext cx="2081224" cy="2436555"/>
          </a:xfrm>
          <a:prstGeom prst="rect">
            <a:avLst/>
          </a:prstGeom>
          <a:noFill/>
          <a:ln w="9525">
            <a:noFill/>
            <a:miter lim="800000"/>
            <a:headEnd/>
            <a:tailEnd/>
          </a:ln>
          <a:effectLst/>
        </p:spPr>
      </p:pic>
      <p:pic>
        <p:nvPicPr>
          <p:cNvPr id="93187" name="Picture 3"/>
          <p:cNvPicPr>
            <a:picLocks noChangeAspect="1" noChangeArrowheads="1"/>
          </p:cNvPicPr>
          <p:nvPr/>
        </p:nvPicPr>
        <p:blipFill>
          <a:blip r:embed="rId6"/>
          <a:srcRect/>
          <a:stretch>
            <a:fillRect/>
          </a:stretch>
        </p:blipFill>
        <p:spPr bwMode="auto">
          <a:xfrm>
            <a:off x="2671752" y="2252656"/>
            <a:ext cx="2381250" cy="3829050"/>
          </a:xfrm>
          <a:prstGeom prst="rect">
            <a:avLst/>
          </a:prstGeom>
          <a:noFill/>
          <a:ln w="9525">
            <a:noFill/>
            <a:miter lim="800000"/>
            <a:headEnd/>
            <a:tailEnd/>
          </a:ln>
          <a:effectLst/>
        </p:spPr>
      </p:pic>
      <p:pic>
        <p:nvPicPr>
          <p:cNvPr id="93188" name="Picture 4"/>
          <p:cNvPicPr>
            <a:picLocks noChangeAspect="1" noChangeArrowheads="1"/>
          </p:cNvPicPr>
          <p:nvPr/>
        </p:nvPicPr>
        <p:blipFill>
          <a:blip r:embed="rId7"/>
          <a:srcRect/>
          <a:stretch>
            <a:fillRect/>
          </a:stretch>
        </p:blipFill>
        <p:spPr bwMode="auto">
          <a:xfrm>
            <a:off x="5295904" y="2604650"/>
            <a:ext cx="3619498" cy="26150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334160" cy="3693319"/>
          </a:xfrm>
          <a:prstGeom prst="rect">
            <a:avLst/>
          </a:prstGeom>
          <a:noFill/>
        </p:spPr>
        <p:txBody>
          <a:bodyPr wrap="square" rtlCol="0">
            <a:spAutoFit/>
          </a:bodyPr>
          <a:lstStyle/>
          <a:p>
            <a:pPr algn="just"/>
            <a:r>
              <a:rPr lang="ru-RU" dirty="0" smtClean="0"/>
              <a:t>Первый </a:t>
            </a:r>
            <a:r>
              <a:rPr lang="ru-RU" b="1" dirty="0" smtClean="0">
                <a:solidFill>
                  <a:srgbClr val="C00000"/>
                </a:solidFill>
              </a:rPr>
              <a:t>электрический телеграф</a:t>
            </a:r>
            <a:r>
              <a:rPr lang="ru-RU" dirty="0" smtClean="0">
                <a:solidFill>
                  <a:srgbClr val="C00000"/>
                </a:solidFill>
              </a:rPr>
              <a:t> </a:t>
            </a:r>
            <a:r>
              <a:rPr lang="ru-RU" dirty="0" smtClean="0"/>
              <a:t>создали в 1937 году английские изобретатели </a:t>
            </a:r>
            <a:r>
              <a:rPr lang="ru-RU" b="1" dirty="0" smtClean="0">
                <a:solidFill>
                  <a:srgbClr val="C00000"/>
                </a:solidFill>
              </a:rPr>
              <a:t>Уильям Кук</a:t>
            </a:r>
            <a:r>
              <a:rPr lang="ru-RU" dirty="0" smtClean="0"/>
              <a:t> (</a:t>
            </a:r>
            <a:r>
              <a:rPr lang="ru-RU" dirty="0" err="1" smtClean="0"/>
              <a:t>William</a:t>
            </a:r>
            <a:r>
              <a:rPr lang="ru-RU" dirty="0" smtClean="0"/>
              <a:t> </a:t>
            </a:r>
            <a:r>
              <a:rPr lang="ru-RU" dirty="0" err="1" smtClean="0"/>
              <a:t>Fothergill</a:t>
            </a:r>
            <a:r>
              <a:rPr lang="ru-RU" dirty="0" smtClean="0"/>
              <a:t> </a:t>
            </a:r>
            <a:r>
              <a:rPr lang="ru-RU" dirty="0" err="1" smtClean="0"/>
              <a:t>Cooke</a:t>
            </a:r>
            <a:r>
              <a:rPr lang="ru-RU" dirty="0" smtClean="0"/>
              <a:t>, 1806-1879) и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a:t>
            </a:r>
            <a:r>
              <a:rPr lang="ru-RU" dirty="0" err="1" smtClean="0"/>
              <a:t>Charles</a:t>
            </a:r>
            <a:r>
              <a:rPr lang="ru-RU" dirty="0" smtClean="0"/>
              <a:t> </a:t>
            </a:r>
            <a:r>
              <a:rPr lang="ru-RU" dirty="0" err="1" smtClean="0"/>
              <a:t>Wheatstone</a:t>
            </a:r>
            <a:r>
              <a:rPr lang="ru-RU" dirty="0" smtClean="0"/>
              <a:t>, 1802-1875). Электрический ток по проводам посылался на приемник. </a:t>
            </a:r>
          </a:p>
          <a:p>
            <a:pPr algn="just"/>
            <a:endParaRPr lang="ru-RU" dirty="0" smtClean="0"/>
          </a:p>
          <a:p>
            <a:pPr algn="just"/>
            <a:r>
              <a:rPr lang="ru-RU" dirty="0" smtClean="0"/>
              <a:t>Сигналы приводили в действие стрелки на приемнике, которые указывали на разные буквы и таким образом передавали сообщения. </a:t>
            </a:r>
          </a:p>
          <a:p>
            <a:pPr algn="just"/>
            <a:endParaRPr lang="ru-RU" dirty="0" smtClean="0"/>
          </a:p>
          <a:p>
            <a:pPr algn="just"/>
            <a:r>
              <a:rPr lang="ru-RU" dirty="0" smtClean="0"/>
              <a:t>Первое сообщение было отправлено посредством телеграфа 25 июля 1837 года Чарльзом </a:t>
            </a:r>
            <a:r>
              <a:rPr lang="ru-RU" dirty="0" err="1" smtClean="0"/>
              <a:t>Уитстоном</a:t>
            </a:r>
            <a:r>
              <a:rPr lang="ru-RU" dirty="0" smtClean="0"/>
              <a:t> с железнодорожной станции </a:t>
            </a:r>
            <a:r>
              <a:rPr lang="ru-RU" dirty="0" err="1" smtClean="0"/>
              <a:t>Эустон</a:t>
            </a:r>
            <a:r>
              <a:rPr lang="ru-RU" dirty="0" smtClean="0"/>
              <a:t> (</a:t>
            </a:r>
            <a:r>
              <a:rPr lang="ru-RU" dirty="0" err="1" smtClean="0"/>
              <a:t>Euston</a:t>
            </a:r>
            <a:r>
              <a:rPr lang="ru-RU" dirty="0" smtClean="0"/>
              <a:t>). Получил это послание Уильям </a:t>
            </a:r>
            <a:r>
              <a:rPr lang="ru-RU" dirty="0" err="1" smtClean="0"/>
              <a:t>Фосергил</a:t>
            </a:r>
            <a:r>
              <a:rPr lang="ru-RU" dirty="0" smtClean="0"/>
              <a:t> Кук, находившийся в лондонском районе </a:t>
            </a:r>
            <a:r>
              <a:rPr lang="ru-RU" dirty="0" err="1" smtClean="0"/>
              <a:t>Камден</a:t>
            </a:r>
            <a:r>
              <a:rPr lang="ru-RU" dirty="0" smtClean="0"/>
              <a:t>.</a:t>
            </a:r>
          </a:p>
        </p:txBody>
      </p:sp>
      <p:pic>
        <p:nvPicPr>
          <p:cNvPr id="97283" name="Picture 3"/>
          <p:cNvPicPr>
            <a:picLocks noChangeAspect="1" noChangeArrowheads="1"/>
          </p:cNvPicPr>
          <p:nvPr/>
        </p:nvPicPr>
        <p:blipFill>
          <a:blip r:embed="rId5"/>
          <a:srcRect/>
          <a:stretch>
            <a:fillRect/>
          </a:stretch>
        </p:blipFill>
        <p:spPr bwMode="auto">
          <a:xfrm>
            <a:off x="6643712" y="1347776"/>
            <a:ext cx="2362200" cy="30575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3139321"/>
          </a:xfrm>
          <a:prstGeom prst="rect">
            <a:avLst/>
          </a:prstGeom>
          <a:noFill/>
        </p:spPr>
        <p:txBody>
          <a:bodyPr wrap="square" rtlCol="0">
            <a:spAutoFit/>
          </a:bodyPr>
          <a:lstStyle/>
          <a:p>
            <a:pPr algn="just"/>
            <a:r>
              <a:rPr lang="ru-RU" dirty="0" smtClean="0"/>
              <a:t>В мае 1840 года </a:t>
            </a:r>
            <a:r>
              <a:rPr lang="ru-RU" b="1" dirty="0" smtClean="0">
                <a:solidFill>
                  <a:srgbClr val="C00000"/>
                </a:solidFill>
              </a:rPr>
              <a:t>Томас </a:t>
            </a:r>
            <a:r>
              <a:rPr lang="ru-RU" b="1" dirty="0" err="1" smtClean="0">
                <a:solidFill>
                  <a:srgbClr val="C00000"/>
                </a:solidFill>
              </a:rPr>
              <a:t>Фоулер</a:t>
            </a:r>
            <a:r>
              <a:rPr lang="ru-RU" dirty="0" smtClean="0"/>
              <a:t> (</a:t>
            </a:r>
            <a:r>
              <a:rPr lang="ru-RU" dirty="0" err="1" smtClean="0"/>
              <a:t>Thomas</a:t>
            </a:r>
            <a:r>
              <a:rPr lang="ru-RU" dirty="0" smtClean="0"/>
              <a:t> </a:t>
            </a:r>
            <a:r>
              <a:rPr lang="ru-RU" dirty="0" err="1" smtClean="0"/>
              <a:t>Fowler</a:t>
            </a:r>
            <a:r>
              <a:rPr lang="ru-RU" dirty="0" smtClean="0"/>
              <a:t>) представил свое детище в Королевский колледж в Лондоне, в сопроводительной записке значилось: «Машина построена мною, собственными руками, из дерева, она имеет шесть футов в длину, один в глубину и три в высоту. Если бы ее можно было изготовить из металла, то она оказалась бы не больше компактной пишущей машины». Далее </a:t>
            </a:r>
            <a:r>
              <a:rPr lang="ru-RU" dirty="0" err="1" smtClean="0"/>
              <a:t>Фоулер</a:t>
            </a:r>
            <a:r>
              <a:rPr lang="ru-RU" dirty="0" smtClean="0"/>
              <a:t> написал: «Основная особенность машины заключается в том, что вместо обычной десятичной системы счисления используется запись </a:t>
            </a:r>
            <a:r>
              <a:rPr lang="ru-RU" b="1" dirty="0" smtClean="0">
                <a:solidFill>
                  <a:srgbClr val="C00000"/>
                </a:solidFill>
              </a:rPr>
              <a:t>триадами</a:t>
            </a:r>
            <a:r>
              <a:rPr lang="ru-RU" dirty="0" smtClean="0"/>
              <a:t> (имеется в виду троичная система счисления). Так, 1 и 2 представляются как обычно, 1 и 2, а 3 записывается как 10, для 4 служит запись 11, 5 — 12 и т.д.».</a:t>
            </a:r>
          </a:p>
          <a:p>
            <a:pPr algn="just"/>
            <a:r>
              <a:rPr lang="ru-RU" dirty="0" smtClean="0"/>
              <a:t>Если сравнивать «архитектуру» машины </a:t>
            </a:r>
            <a:r>
              <a:rPr lang="ru-RU" dirty="0" err="1" smtClean="0"/>
              <a:t>Фоулера</a:t>
            </a:r>
            <a:r>
              <a:rPr lang="ru-RU" dirty="0" smtClean="0"/>
              <a:t> с другими, то по своему замыслу деревянная машина заметно превосходила механические аналоги. </a:t>
            </a:r>
            <a:endParaRPr lang="ru-RU" dirty="0"/>
          </a:p>
        </p:txBody>
      </p:sp>
      <p:pic>
        <p:nvPicPr>
          <p:cNvPr id="95235" name="Picture 3"/>
          <p:cNvPicPr>
            <a:picLocks noChangeAspect="1" noChangeArrowheads="1"/>
          </p:cNvPicPr>
          <p:nvPr/>
        </p:nvPicPr>
        <p:blipFill>
          <a:blip r:embed="rId5"/>
          <a:srcRect/>
          <a:stretch>
            <a:fillRect/>
          </a:stretch>
        </p:blipFill>
        <p:spPr bwMode="auto">
          <a:xfrm>
            <a:off x="2943216" y="4243392"/>
            <a:ext cx="3619520" cy="19241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Продолжая работы П.Л.Шиллинга в период 1839 -1845гг. </a:t>
            </a:r>
            <a:r>
              <a:rPr lang="ru-RU" b="1" dirty="0" smtClean="0">
                <a:solidFill>
                  <a:srgbClr val="C00000"/>
                </a:solidFill>
              </a:rPr>
              <a:t>Борис Семенович </a:t>
            </a:r>
            <a:r>
              <a:rPr lang="ru-RU" dirty="0" smtClean="0"/>
              <a:t>(</a:t>
            </a:r>
            <a:r>
              <a:rPr lang="ru-RU" dirty="0" err="1" smtClean="0"/>
              <a:t>Мориц</a:t>
            </a:r>
            <a:r>
              <a:rPr lang="ru-RU" dirty="0" smtClean="0"/>
              <a:t> Герман фон) </a:t>
            </a:r>
            <a:r>
              <a:rPr lang="ru-RU" b="1" dirty="0" smtClean="0">
                <a:solidFill>
                  <a:srgbClr val="C00000"/>
                </a:solidFill>
              </a:rPr>
              <a:t>Якоби</a:t>
            </a:r>
            <a:r>
              <a:rPr lang="ru-RU" dirty="0" smtClean="0"/>
              <a:t>  (</a:t>
            </a:r>
            <a:r>
              <a:rPr lang="ru-RU" dirty="0" err="1" smtClean="0"/>
              <a:t>Moritz</a:t>
            </a:r>
            <a:r>
              <a:rPr lang="ru-RU" dirty="0" smtClean="0"/>
              <a:t> </a:t>
            </a:r>
            <a:r>
              <a:rPr lang="ru-RU" dirty="0" err="1" smtClean="0"/>
              <a:t>Hermann</a:t>
            </a:r>
            <a:r>
              <a:rPr lang="ru-RU" dirty="0" smtClean="0"/>
              <a:t> </a:t>
            </a:r>
            <a:r>
              <a:rPr lang="ru-RU" dirty="0" err="1" smtClean="0"/>
              <a:t>von</a:t>
            </a:r>
            <a:r>
              <a:rPr lang="ru-RU" dirty="0" smtClean="0"/>
              <a:t> </a:t>
            </a:r>
            <a:r>
              <a:rPr lang="ru-RU" dirty="0" err="1" smtClean="0"/>
              <a:t>Jacobi</a:t>
            </a:r>
            <a:r>
              <a:rPr lang="ru-RU" dirty="0" smtClean="0"/>
              <a:t>, 21.09.1801 - 27.11.1874) - выдающийся российский электротехник, академик, конструирует несколько типов телеграфных аппаратов (изобретатель буквопечатающего телеграфного аппарата).</a:t>
            </a:r>
          </a:p>
          <a:p>
            <a:pPr algn="just"/>
            <a:endParaRPr lang="ru-RU" dirty="0" smtClean="0"/>
          </a:p>
          <a:p>
            <a:pPr algn="just"/>
            <a:r>
              <a:rPr lang="ru-RU" dirty="0" smtClean="0"/>
              <a:t>В 1842-1845 году Б.С.Якоби построил телеграф с подземными проводами между Санкт-Петербургом и Царским Селом.</a:t>
            </a:r>
            <a:endParaRPr lang="ru-RU" dirty="0"/>
          </a:p>
        </p:txBody>
      </p:sp>
      <p:pic>
        <p:nvPicPr>
          <p:cNvPr id="1026" name="Picture 2"/>
          <p:cNvPicPr>
            <a:picLocks noChangeAspect="1" noChangeArrowheads="1"/>
          </p:cNvPicPr>
          <p:nvPr/>
        </p:nvPicPr>
        <p:blipFill>
          <a:blip r:embed="rId5"/>
          <a:srcRect/>
          <a:stretch>
            <a:fillRect/>
          </a:stretch>
        </p:blipFill>
        <p:spPr bwMode="auto">
          <a:xfrm>
            <a:off x="6624662" y="2986103"/>
            <a:ext cx="2381250" cy="3248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45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Американский художник </a:t>
            </a:r>
            <a:r>
              <a:rPr lang="ru-RU" b="1" dirty="0" smtClean="0">
                <a:solidFill>
                  <a:srgbClr val="C00000"/>
                </a:solidFill>
              </a:rPr>
              <a:t>Морзе </a:t>
            </a:r>
            <a:r>
              <a:rPr lang="ru-RU" b="1" dirty="0" err="1" smtClean="0">
                <a:solidFill>
                  <a:srgbClr val="C00000"/>
                </a:solidFill>
              </a:rPr>
              <a:t>Самуэль</a:t>
            </a:r>
            <a:r>
              <a:rPr lang="ru-RU" b="1" dirty="0" smtClean="0">
                <a:solidFill>
                  <a:srgbClr val="C00000"/>
                </a:solidFill>
              </a:rPr>
              <a:t> </a:t>
            </a:r>
            <a:r>
              <a:rPr lang="ru-RU" b="1" dirty="0" err="1" smtClean="0">
                <a:solidFill>
                  <a:srgbClr val="C00000"/>
                </a:solidFill>
              </a:rPr>
              <a:t>Финли</a:t>
            </a:r>
            <a:r>
              <a:rPr lang="ru-RU" b="1" dirty="0" smtClean="0">
                <a:solidFill>
                  <a:srgbClr val="C00000"/>
                </a:solidFill>
              </a:rPr>
              <a:t> Бриз</a:t>
            </a:r>
            <a:r>
              <a:rPr lang="ru-RU" dirty="0" smtClean="0">
                <a:solidFill>
                  <a:srgbClr val="C00000"/>
                </a:solidFill>
              </a:rPr>
              <a:t> </a:t>
            </a:r>
            <a:r>
              <a:rPr lang="ru-RU" dirty="0" smtClean="0"/>
              <a:t>(</a:t>
            </a:r>
            <a:r>
              <a:rPr lang="ru-RU" dirty="0" err="1" smtClean="0"/>
              <a:t>Samuel</a:t>
            </a:r>
            <a:r>
              <a:rPr lang="ru-RU" dirty="0" smtClean="0"/>
              <a:t> </a:t>
            </a:r>
            <a:r>
              <a:rPr lang="ru-RU" dirty="0" err="1" smtClean="0"/>
              <a:t>Finley</a:t>
            </a:r>
            <a:r>
              <a:rPr lang="ru-RU" dirty="0" smtClean="0"/>
              <a:t> </a:t>
            </a:r>
            <a:r>
              <a:rPr lang="ru-RU" dirty="0" err="1" smtClean="0"/>
              <a:t>Breese</a:t>
            </a:r>
            <a:r>
              <a:rPr lang="ru-RU" dirty="0" smtClean="0"/>
              <a:t> </a:t>
            </a:r>
            <a:r>
              <a:rPr lang="ru-RU" dirty="0" err="1" smtClean="0"/>
              <a:t>Morse</a:t>
            </a:r>
            <a:r>
              <a:rPr lang="ru-RU" dirty="0" smtClean="0"/>
              <a:t>, 27.04.1791 - 02.04.1872) изобрел </a:t>
            </a:r>
            <a:r>
              <a:rPr lang="ru-RU" b="1" dirty="0" smtClean="0">
                <a:solidFill>
                  <a:srgbClr val="C00000"/>
                </a:solidFill>
              </a:rPr>
              <a:t>новый телеграфный код</a:t>
            </a:r>
            <a:r>
              <a:rPr lang="ru-RU" dirty="0" smtClean="0"/>
              <a:t>, заменивший код Кука и Уитстона. Он разработал для каждой буквы знаки из точек и тире. </a:t>
            </a:r>
            <a:br>
              <a:rPr lang="ru-RU" dirty="0" smtClean="0"/>
            </a:br>
            <a:r>
              <a:rPr lang="ru-RU" dirty="0" smtClean="0"/>
              <a:t>Морзе устроил демонстрацию своего кода, проложив телеграфный провод длиной 6 км от Балтимора до Вашингтона и передавая по нему новости о президентских выборах. Уже в 1844 году Сэмюил Морзе передал из Балтимора в Вашингтон закодированную фразу «Чудны дела твои, Господи».</a:t>
            </a:r>
            <a:endParaRPr lang="ru-RU" dirty="0"/>
          </a:p>
        </p:txBody>
      </p:sp>
      <p:pic>
        <p:nvPicPr>
          <p:cNvPr id="3074" name="Picture 2" descr="&amp;Mcy;&amp;ocy;&amp;rcy;&amp;zcy;&amp;iecy; &amp;Scy;&amp;acy;&amp;mcy;&amp;ucy;&amp;ecy;&amp;lcy;&amp;softcy; &amp;Fcy;&amp;icy;&amp;ncy;&amp;lcy;&amp;icy; &amp;Bcy;&amp;rcy;&amp;icy;&amp;zcy;"/>
          <p:cNvPicPr>
            <a:picLocks noChangeAspect="1" noChangeArrowheads="1"/>
          </p:cNvPicPr>
          <p:nvPr/>
        </p:nvPicPr>
        <p:blipFill>
          <a:blip r:embed="rId5"/>
          <a:srcRect/>
          <a:stretch>
            <a:fillRect/>
          </a:stretch>
        </p:blipFill>
        <p:spPr bwMode="auto">
          <a:xfrm>
            <a:off x="6653224" y="2976560"/>
            <a:ext cx="2266952" cy="2743012"/>
          </a:xfrm>
          <a:prstGeom prst="rect">
            <a:avLst/>
          </a:prstGeom>
          <a:noFill/>
        </p:spPr>
      </p:pic>
      <p:sp>
        <p:nvSpPr>
          <p:cNvPr id="11" name="Прямоугольник 10"/>
          <p:cNvSpPr/>
          <p:nvPr/>
        </p:nvSpPr>
        <p:spPr>
          <a:xfrm>
            <a:off x="138088" y="3248024"/>
            <a:ext cx="6243672" cy="2308324"/>
          </a:xfrm>
          <a:prstGeom prst="rect">
            <a:avLst/>
          </a:prstGeom>
        </p:spPr>
        <p:txBody>
          <a:bodyPr wrap="square">
            <a:spAutoFit/>
          </a:bodyPr>
          <a:lstStyle/>
          <a:p>
            <a:pPr algn="just"/>
            <a:r>
              <a:rPr lang="ru-RU" dirty="0" smtClean="0"/>
              <a:t>Позднее (в 1858 году)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создал систему, в которой оператор с помощью кода Морзе набивал сообщения на длинной бумажной ленте, поступавшей в телеграфный аппарат. На другом конце провода самописец набивал принятое сообщение на другую бумажную ленту. Производительность телеграфистов повышается в десять раз - теперь сообщения пересылаются со скоростью сто слов в минуту.</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308324"/>
          </a:xfrm>
          <a:prstGeom prst="rect">
            <a:avLst/>
          </a:prstGeom>
          <a:noFill/>
        </p:spPr>
        <p:txBody>
          <a:bodyPr wrap="square" rtlCol="0">
            <a:spAutoFit/>
          </a:bodyPr>
          <a:lstStyle/>
          <a:p>
            <a:pPr algn="just"/>
            <a:r>
              <a:rPr lang="ru-RU" dirty="0" smtClean="0"/>
              <a:t>Выдан патент на счетный </a:t>
            </a:r>
            <a:r>
              <a:rPr lang="ru-RU" dirty="0" smtClean="0">
                <a:solidFill>
                  <a:srgbClr val="C00000"/>
                </a:solidFill>
              </a:rPr>
              <a:t>прибор </a:t>
            </a:r>
            <a:r>
              <a:rPr lang="ru-RU" b="1" dirty="0" err="1" smtClean="0">
                <a:solidFill>
                  <a:srgbClr val="C00000"/>
                </a:solidFill>
              </a:rPr>
              <a:t>Зиновия.Я.Слонимского</a:t>
            </a:r>
            <a:r>
              <a:rPr lang="ru-RU" dirty="0" smtClean="0">
                <a:solidFill>
                  <a:srgbClr val="C00000"/>
                </a:solidFill>
              </a:rPr>
              <a:t> </a:t>
            </a:r>
            <a:r>
              <a:rPr lang="ru-RU" dirty="0" smtClean="0"/>
              <a:t>- суммирующую машину «Снаряд для сложения и вычитания», за которую автор получил Демидовскую премию. Устройство этой машины, по отзыву академиков </a:t>
            </a:r>
            <a:r>
              <a:rPr lang="ru-RU" dirty="0" err="1" smtClean="0"/>
              <a:t>Фусса</a:t>
            </a:r>
            <a:r>
              <a:rPr lang="ru-RU" dirty="0" smtClean="0"/>
              <a:t> и Буняковского, основано на особой арифметической теореме, «весьма примечательной, открытой и доказанной Слонимским». </a:t>
            </a:r>
          </a:p>
          <a:p>
            <a:pPr algn="just"/>
            <a:r>
              <a:rPr lang="ru-RU" dirty="0" smtClean="0"/>
              <a:t>В России кроме прибора Слонимского и модификаций </a:t>
            </a:r>
            <a:r>
              <a:rPr lang="ru-RU" dirty="0" err="1" smtClean="0"/>
              <a:t>счислителя</a:t>
            </a:r>
            <a:r>
              <a:rPr lang="ru-RU" dirty="0" smtClean="0"/>
              <a:t> Куммера были достаточно популярны так называемые счетные бруски, изобретенные в 1881 году ученым Иоффе. </a:t>
            </a:r>
            <a:endParaRPr lang="ru-RU" dirty="0"/>
          </a:p>
        </p:txBody>
      </p:sp>
      <p:pic>
        <p:nvPicPr>
          <p:cNvPr id="114691" name="Picture 3"/>
          <p:cNvPicPr>
            <a:picLocks noChangeAspect="1" noChangeArrowheads="1"/>
          </p:cNvPicPr>
          <p:nvPr/>
        </p:nvPicPr>
        <p:blipFill>
          <a:blip r:embed="rId5"/>
          <a:srcRect/>
          <a:stretch>
            <a:fillRect/>
          </a:stretch>
        </p:blipFill>
        <p:spPr bwMode="auto">
          <a:xfrm>
            <a:off x="5567368" y="3429000"/>
            <a:ext cx="33337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47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923330"/>
          </a:xfrm>
          <a:prstGeom prst="rect">
            <a:avLst/>
          </a:prstGeom>
          <a:noFill/>
        </p:spPr>
        <p:txBody>
          <a:bodyPr wrap="square" rtlCol="0">
            <a:spAutoFit/>
          </a:bodyPr>
          <a:lstStyle/>
          <a:p>
            <a:pPr algn="just"/>
            <a:r>
              <a:rPr lang="ru-RU" dirty="0" smtClean="0"/>
              <a:t>В 1945 году на промышленной выставке в Варшаве была продемонстрирована вычислительная машина часового мастера </a:t>
            </a:r>
            <a:r>
              <a:rPr lang="ru-RU" b="1" dirty="0" smtClean="0">
                <a:solidFill>
                  <a:srgbClr val="C00000"/>
                </a:solidFill>
              </a:rPr>
              <a:t>Израиля </a:t>
            </a:r>
            <a:r>
              <a:rPr lang="ru-RU" b="1" dirty="0" err="1" smtClean="0">
                <a:solidFill>
                  <a:srgbClr val="C00000"/>
                </a:solidFill>
              </a:rPr>
              <a:t>Штаффеля</a:t>
            </a:r>
            <a:r>
              <a:rPr lang="ru-RU" dirty="0" smtClean="0">
                <a:solidFill>
                  <a:srgbClr val="C00000"/>
                </a:solidFill>
              </a:rPr>
              <a:t> </a:t>
            </a:r>
            <a:r>
              <a:rPr lang="ru-RU" dirty="0" smtClean="0"/>
              <a:t>(</a:t>
            </a:r>
            <a:r>
              <a:rPr lang="ru-RU" dirty="0" err="1" smtClean="0"/>
              <a:t>Izrael</a:t>
            </a:r>
            <a:r>
              <a:rPr lang="ru-RU" dirty="0" smtClean="0"/>
              <a:t> </a:t>
            </a:r>
            <a:r>
              <a:rPr lang="ru-RU" dirty="0" err="1" smtClean="0"/>
              <a:t>Abraham</a:t>
            </a:r>
            <a:r>
              <a:rPr lang="ru-RU" dirty="0" smtClean="0"/>
              <a:t> </a:t>
            </a:r>
            <a:r>
              <a:rPr lang="ru-RU" dirty="0" err="1" smtClean="0"/>
              <a:t>Staffel</a:t>
            </a:r>
            <a:r>
              <a:rPr lang="ru-RU" dirty="0" smtClean="0"/>
              <a:t> , 1814-1884), за которую он получил серебряную медаль. </a:t>
            </a:r>
            <a:endParaRPr lang="ru-RU" dirty="0"/>
          </a:p>
        </p:txBody>
      </p:sp>
      <p:pic>
        <p:nvPicPr>
          <p:cNvPr id="116739" name="Picture 3"/>
          <p:cNvPicPr>
            <a:picLocks noChangeAspect="1" noChangeArrowheads="1"/>
          </p:cNvPicPr>
          <p:nvPr/>
        </p:nvPicPr>
        <p:blipFill>
          <a:blip r:embed="rId5"/>
          <a:srcRect/>
          <a:stretch>
            <a:fillRect/>
          </a:stretch>
        </p:blipFill>
        <p:spPr bwMode="auto">
          <a:xfrm>
            <a:off x="5929320" y="2071680"/>
            <a:ext cx="3048000" cy="2952750"/>
          </a:xfrm>
          <a:prstGeom prst="rect">
            <a:avLst/>
          </a:prstGeom>
          <a:noFill/>
          <a:ln w="9525">
            <a:noFill/>
            <a:miter lim="800000"/>
            <a:headEnd/>
            <a:tailEnd/>
          </a:ln>
          <a:effectLst/>
        </p:spPr>
      </p:pic>
      <p:sp>
        <p:nvSpPr>
          <p:cNvPr id="12" name="Прямоугольник 11"/>
          <p:cNvSpPr/>
          <p:nvPr/>
        </p:nvSpPr>
        <p:spPr>
          <a:xfrm>
            <a:off x="138088" y="2162168"/>
            <a:ext cx="5700744" cy="3970318"/>
          </a:xfrm>
          <a:prstGeom prst="rect">
            <a:avLst/>
          </a:prstGeom>
        </p:spPr>
        <p:txBody>
          <a:bodyPr wrap="square">
            <a:spAutoFit/>
          </a:bodyPr>
          <a:lstStyle/>
          <a:p>
            <a:pPr algn="just"/>
            <a:r>
              <a:rPr lang="ru-RU" dirty="0" err="1" smtClean="0"/>
              <a:t>Штаффель</a:t>
            </a:r>
            <a:r>
              <a:rPr lang="ru-RU" dirty="0" smtClean="0"/>
              <a:t> представил 13-разрядную вычислительную машину (вторую машину), выполнявшую четыре арифметических действия, а также возводившую в степень и извлекавшую квадратные корни. Машина имела дополнительные разряды для дробных чисел и была очень удобной для практических вычислений. </a:t>
            </a:r>
            <a:r>
              <a:rPr lang="ru-RU" dirty="0" err="1" smtClean="0"/>
              <a:t>Штаффель</a:t>
            </a:r>
            <a:r>
              <a:rPr lang="ru-RU" dirty="0" smtClean="0"/>
              <a:t> мастерил ее почти десять лет на собственные средства.</a:t>
            </a:r>
          </a:p>
          <a:p>
            <a:pPr algn="just"/>
            <a:r>
              <a:rPr lang="ru-RU" dirty="0" smtClean="0"/>
              <a:t/>
            </a:r>
            <a:br>
              <a:rPr lang="ru-RU" dirty="0" smtClean="0"/>
            </a:br>
            <a:r>
              <a:rPr lang="ru-RU" dirty="0" smtClean="0"/>
              <a:t>Преимуществом машины </a:t>
            </a:r>
            <a:r>
              <a:rPr lang="ru-RU" dirty="0" err="1" smtClean="0"/>
              <a:t>Штаффеля</a:t>
            </a:r>
            <a:r>
              <a:rPr lang="ru-RU" dirty="0" smtClean="0"/>
              <a:t> было то, что при умножении ей не приходилось складывать произведение из отдельных чисел, хотя она была чисто механической - "простой", и алгоритм ее действия не основывался на формулах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6334160" cy="3416320"/>
          </a:xfrm>
          <a:prstGeom prst="rect">
            <a:avLst/>
          </a:prstGeom>
        </p:spPr>
        <p:txBody>
          <a:bodyPr wrap="square">
            <a:spAutoFit/>
          </a:bodyPr>
          <a:lstStyle/>
          <a:p>
            <a:pPr algn="just"/>
            <a:r>
              <a:rPr lang="ru-RU" dirty="0" smtClean="0"/>
              <a:t>Английский математик </a:t>
            </a:r>
            <a:r>
              <a:rPr lang="ru-RU" b="1" dirty="0" smtClean="0">
                <a:solidFill>
                  <a:srgbClr val="C00000"/>
                </a:solidFill>
              </a:rPr>
              <a:t>Джордж Буль </a:t>
            </a:r>
            <a:r>
              <a:rPr lang="ru-RU" dirty="0" smtClean="0"/>
              <a:t>(</a:t>
            </a:r>
            <a:r>
              <a:rPr lang="ru-RU" dirty="0" err="1" smtClean="0"/>
              <a:t>George</a:t>
            </a:r>
            <a:r>
              <a:rPr lang="ru-RU" dirty="0" smtClean="0"/>
              <a:t> </a:t>
            </a:r>
            <a:r>
              <a:rPr lang="ru-RU" dirty="0" err="1" smtClean="0"/>
              <a:t>Boole</a:t>
            </a:r>
            <a:r>
              <a:rPr lang="ru-RU" dirty="0" smtClean="0"/>
              <a:t>, 02.11.1815-08.12.1864) опубликовал работу «Математический анализ логики». Так появился новый раздел математики. Его назвали </a:t>
            </a:r>
            <a:r>
              <a:rPr lang="ru-RU" b="1" dirty="0" smtClean="0">
                <a:solidFill>
                  <a:srgbClr val="C00000"/>
                </a:solidFill>
              </a:rPr>
              <a:t>Булева алгебра</a:t>
            </a:r>
            <a:r>
              <a:rPr lang="ru-RU" dirty="0" smtClean="0"/>
              <a:t>. </a:t>
            </a:r>
          </a:p>
          <a:p>
            <a:pPr algn="just"/>
            <a:endParaRPr lang="ru-RU" dirty="0" smtClean="0"/>
          </a:p>
          <a:p>
            <a:pPr algn="just"/>
            <a:r>
              <a:rPr lang="ru-RU" dirty="0" smtClean="0"/>
              <a:t>Каждая величина в ней может принимать только одно из двух значений: истина или ложь, 1 или 0. </a:t>
            </a:r>
          </a:p>
          <a:p>
            <a:pPr algn="just"/>
            <a:endParaRPr lang="ru-RU" dirty="0" smtClean="0"/>
          </a:p>
          <a:p>
            <a:pPr algn="just"/>
            <a:r>
              <a:rPr lang="ru-RU" dirty="0" smtClean="0"/>
              <a:t>Эта алгебра очень пригодилась создателям современных компьютеров. Ведь компьютер понимает только два символа: 0 и 1. Его считают основоположником современной </a:t>
            </a:r>
            <a:r>
              <a:rPr lang="ru-RU" b="1" dirty="0" smtClean="0">
                <a:solidFill>
                  <a:srgbClr val="C00000"/>
                </a:solidFill>
              </a:rPr>
              <a:t>математической логики</a:t>
            </a:r>
            <a:r>
              <a:rPr lang="ru-RU" dirty="0" smtClean="0"/>
              <a:t>.</a:t>
            </a:r>
            <a:endParaRPr lang="ru-RU" dirty="0"/>
          </a:p>
        </p:txBody>
      </p:sp>
      <p:pic>
        <p:nvPicPr>
          <p:cNvPr id="117763" name="Picture 3"/>
          <p:cNvPicPr>
            <a:picLocks noChangeAspect="1" noChangeArrowheads="1"/>
          </p:cNvPicPr>
          <p:nvPr/>
        </p:nvPicPr>
        <p:blipFill>
          <a:blip r:embed="rId5"/>
          <a:srcRect/>
          <a:stretch>
            <a:fillRect/>
          </a:stretch>
        </p:blipFill>
        <p:spPr bwMode="auto">
          <a:xfrm>
            <a:off x="6562736" y="1438264"/>
            <a:ext cx="2381250" cy="3190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2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4</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347776"/>
            <a:ext cx="6696112" cy="2862322"/>
          </a:xfrm>
          <a:prstGeom prst="rect">
            <a:avLst/>
          </a:prstGeom>
          <a:noFill/>
        </p:spPr>
        <p:txBody>
          <a:bodyPr wrap="square" rtlCol="0">
            <a:spAutoFit/>
          </a:bodyPr>
          <a:lstStyle/>
          <a:p>
            <a:pPr algn="just"/>
            <a:r>
              <a:rPr lang="ru-RU" b="1" dirty="0" smtClean="0">
                <a:solidFill>
                  <a:srgbClr val="C00000"/>
                </a:solidFill>
              </a:rPr>
              <a:t>Счетная доска </a:t>
            </a:r>
            <a:r>
              <a:rPr lang="ru-RU" b="1" dirty="0" err="1" smtClean="0">
                <a:solidFill>
                  <a:srgbClr val="C00000"/>
                </a:solidFill>
              </a:rPr>
              <a:t>Гудеа</a:t>
            </a:r>
            <a:r>
              <a:rPr lang="ru-RU" b="1" dirty="0" smtClean="0">
                <a:solidFill>
                  <a:srgbClr val="C00000"/>
                </a:solidFill>
              </a:rPr>
              <a:t> </a:t>
            </a:r>
            <a:r>
              <a:rPr lang="ru-RU" dirty="0" smtClean="0"/>
              <a:t>(около 2 тыс. лет до нашей эры). На коленях статуи правителя </a:t>
            </a:r>
            <a:r>
              <a:rPr lang="ru-RU" dirty="0" err="1" smtClean="0"/>
              <a:t>Лагаша</a:t>
            </a:r>
            <a:r>
              <a:rPr lang="ru-RU" dirty="0" smtClean="0"/>
              <a:t> - древнего государства в шумере - царя </a:t>
            </a:r>
            <a:r>
              <a:rPr lang="ru-RU" dirty="0" err="1" smtClean="0"/>
              <a:t>Гудеа</a:t>
            </a:r>
            <a:r>
              <a:rPr lang="ru-RU" dirty="0" smtClean="0"/>
              <a:t> установлена доска, на которой вырезана масштабная линейка в половину локтя вавилонского царя. </a:t>
            </a:r>
          </a:p>
          <a:p>
            <a:pPr algn="just"/>
            <a:endParaRPr lang="ru-RU" dirty="0" smtClean="0"/>
          </a:p>
          <a:p>
            <a:pPr algn="just"/>
            <a:r>
              <a:rPr lang="ru-RU" dirty="0" smtClean="0"/>
              <a:t>Линейка разделена на 16 равных частей, из которых вторая справа разделена на 6, четвертая - на 5, шестая - на 4, восьмая - на 3 и десятая - на 2 равные части. </a:t>
            </a:r>
          </a:p>
          <a:p>
            <a:pPr algn="just"/>
            <a:endParaRPr lang="ru-RU" dirty="0" smtClean="0"/>
          </a:p>
          <a:p>
            <a:pPr algn="just"/>
            <a:r>
              <a:rPr lang="ru-RU" dirty="0" smtClean="0"/>
              <a:t>Наименьшие деления - около миллиметра.</a:t>
            </a:r>
            <a:endParaRPr lang="ru-RU" dirty="0"/>
          </a:p>
        </p:txBody>
      </p:sp>
      <p:pic>
        <p:nvPicPr>
          <p:cNvPr id="58371" name="Picture 3"/>
          <p:cNvPicPr>
            <a:picLocks noChangeAspect="1" noChangeArrowheads="1"/>
          </p:cNvPicPr>
          <p:nvPr/>
        </p:nvPicPr>
        <p:blipFill>
          <a:blip r:embed="rId5"/>
          <a:srcRect/>
          <a:stretch>
            <a:fillRect/>
          </a:stretch>
        </p:blipFill>
        <p:spPr bwMode="auto">
          <a:xfrm>
            <a:off x="228576" y="1438264"/>
            <a:ext cx="1905000" cy="26797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308324"/>
          </a:xfrm>
          <a:prstGeom prst="rect">
            <a:avLst/>
          </a:prstGeom>
        </p:spPr>
        <p:txBody>
          <a:bodyPr wrap="square">
            <a:spAutoFit/>
          </a:bodyPr>
          <a:lstStyle/>
          <a:p>
            <a:pPr algn="just"/>
            <a:r>
              <a:rPr lang="ru-RU" b="1" dirty="0" smtClean="0">
                <a:solidFill>
                  <a:srgbClr val="C00000"/>
                </a:solidFill>
              </a:rPr>
              <a:t>Георг </a:t>
            </a:r>
            <a:r>
              <a:rPr lang="ru-RU" b="1" dirty="0" err="1" smtClean="0">
                <a:solidFill>
                  <a:srgbClr val="C00000"/>
                </a:solidFill>
              </a:rPr>
              <a:t>Шутц</a:t>
            </a:r>
            <a:r>
              <a:rPr lang="ru-RU" b="1" dirty="0" smtClean="0">
                <a:solidFill>
                  <a:srgbClr val="C00000"/>
                </a:solidFill>
              </a:rPr>
              <a:t> </a:t>
            </a:r>
            <a:r>
              <a:rPr lang="ru-RU" dirty="0" smtClean="0"/>
              <a:t>(</a:t>
            </a:r>
            <a:r>
              <a:rPr lang="ru-RU" dirty="0" err="1" smtClean="0"/>
              <a:t>Per</a:t>
            </a:r>
            <a:r>
              <a:rPr lang="ru-RU" dirty="0" smtClean="0"/>
              <a:t> </a:t>
            </a:r>
            <a:r>
              <a:rPr lang="ru-RU" dirty="0" err="1" smtClean="0"/>
              <a:t>Georg</a:t>
            </a:r>
            <a:r>
              <a:rPr lang="ru-RU" dirty="0" smtClean="0"/>
              <a:t> </a:t>
            </a:r>
            <a:r>
              <a:rPr lang="ru-RU" dirty="0" err="1" smtClean="0"/>
              <a:t>Scheutz</a:t>
            </a:r>
            <a:r>
              <a:rPr lang="ru-RU" dirty="0" smtClean="0"/>
              <a:t>, 23.09.1785-22.05.1873) - шведский юрист, переводчик и изобретатель, наиболее известен по его новаторским работам в компьютерных технологиях. </a:t>
            </a:r>
          </a:p>
          <a:p>
            <a:pPr algn="just"/>
            <a:r>
              <a:rPr lang="ru-RU" dirty="0" smtClean="0"/>
              <a:t>Самая известная работа -   это машина вычислений </a:t>
            </a:r>
            <a:r>
              <a:rPr lang="ru-RU" dirty="0" err="1" smtClean="0"/>
              <a:t>Шутца</a:t>
            </a:r>
            <a:r>
              <a:rPr lang="ru-RU" dirty="0" smtClean="0"/>
              <a:t>, изобретенная в 1837 г. и собранная в 1843 г. </a:t>
            </a:r>
          </a:p>
          <a:p>
            <a:pPr algn="just"/>
            <a:r>
              <a:rPr lang="ru-RU" dirty="0" smtClean="0"/>
              <a:t>Машина, которую он сделал со своим сыном Эдвардом </a:t>
            </a:r>
            <a:r>
              <a:rPr lang="ru-RU" dirty="0" err="1" smtClean="0"/>
              <a:t>Шутцом</a:t>
            </a:r>
            <a:r>
              <a:rPr lang="ru-RU" dirty="0" smtClean="0"/>
              <a:t>, была основана на разностной машине Чарльза Бэббиджа. Машина предназначалась для создания логарифмических таблиц. </a:t>
            </a:r>
            <a:endParaRPr lang="ru-RU" dirty="0"/>
          </a:p>
        </p:txBody>
      </p:sp>
      <p:pic>
        <p:nvPicPr>
          <p:cNvPr id="119811" name="Picture 3"/>
          <p:cNvPicPr>
            <a:picLocks noChangeAspect="1" noChangeArrowheads="1"/>
          </p:cNvPicPr>
          <p:nvPr/>
        </p:nvPicPr>
        <p:blipFill>
          <a:blip r:embed="rId5"/>
          <a:srcRect/>
          <a:stretch>
            <a:fillRect/>
          </a:stretch>
        </p:blipFill>
        <p:spPr bwMode="auto">
          <a:xfrm>
            <a:off x="2400288" y="4152904"/>
            <a:ext cx="6562443" cy="1933577"/>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6"/>
          <a:srcRect/>
          <a:stretch>
            <a:fillRect/>
          </a:stretch>
        </p:blipFill>
        <p:spPr bwMode="auto">
          <a:xfrm>
            <a:off x="228576" y="3512634"/>
            <a:ext cx="2092142" cy="26548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031325"/>
          </a:xfrm>
          <a:prstGeom prst="rect">
            <a:avLst/>
          </a:prstGeom>
        </p:spPr>
        <p:txBody>
          <a:bodyPr wrap="square">
            <a:spAutoFit/>
          </a:bodyPr>
          <a:lstStyle/>
          <a:p>
            <a:pPr algn="just"/>
            <a:r>
              <a:rPr lang="ru-RU" dirty="0" smtClean="0"/>
              <a:t>В 1855 г. английский изобретатель </a:t>
            </a:r>
            <a:r>
              <a:rPr lang="ru-RU" b="1" dirty="0" smtClean="0">
                <a:solidFill>
                  <a:srgbClr val="C00000"/>
                </a:solidFill>
              </a:rPr>
              <a:t>Д.-Э. Юз </a:t>
            </a:r>
            <a:r>
              <a:rPr lang="ru-RU" dirty="0" smtClean="0"/>
              <a:t>(1831-1900) построил первый применимый на практике буквопечатающий телеграфный аппарат для передачи со скоростью 40 слов в минуту.</a:t>
            </a:r>
          </a:p>
          <a:p>
            <a:pPr algn="just"/>
            <a:r>
              <a:rPr lang="ru-RU" dirty="0" smtClean="0"/>
              <a:t>В том же году итальянский физик Джованни </a:t>
            </a:r>
            <a:r>
              <a:rPr lang="ru-RU" dirty="0" err="1" smtClean="0"/>
              <a:t>Казелли</a:t>
            </a:r>
            <a:r>
              <a:rPr lang="ru-RU" dirty="0" smtClean="0"/>
              <a:t> предложил конструкцию фототелеграфа для передачи на расстояние изображений, основанный на электрохимической записи при приёме. </a:t>
            </a:r>
          </a:p>
          <a:p>
            <a:pPr algn="just"/>
            <a:endParaRPr lang="ru-RU" dirty="0" smtClean="0"/>
          </a:p>
        </p:txBody>
      </p:sp>
      <p:pic>
        <p:nvPicPr>
          <p:cNvPr id="121858" name="Picture 2"/>
          <p:cNvPicPr>
            <a:picLocks noChangeAspect="1" noChangeArrowheads="1"/>
          </p:cNvPicPr>
          <p:nvPr/>
        </p:nvPicPr>
        <p:blipFill>
          <a:blip r:embed="rId5"/>
          <a:srcRect/>
          <a:stretch>
            <a:fillRect/>
          </a:stretch>
        </p:blipFill>
        <p:spPr bwMode="auto">
          <a:xfrm>
            <a:off x="6019808" y="2976560"/>
            <a:ext cx="2952750" cy="2209800"/>
          </a:xfrm>
          <a:prstGeom prst="rect">
            <a:avLst/>
          </a:prstGeom>
          <a:noFill/>
          <a:ln w="9525">
            <a:noFill/>
            <a:miter lim="800000"/>
            <a:headEnd/>
            <a:tailEnd/>
          </a:ln>
          <a:effectLst/>
        </p:spPr>
      </p:pic>
      <p:sp>
        <p:nvSpPr>
          <p:cNvPr id="12" name="Прямоугольник 11"/>
          <p:cNvSpPr/>
          <p:nvPr/>
        </p:nvSpPr>
        <p:spPr>
          <a:xfrm>
            <a:off x="138088" y="2976560"/>
            <a:ext cx="5791232" cy="2862322"/>
          </a:xfrm>
          <a:prstGeom prst="rect">
            <a:avLst/>
          </a:prstGeom>
        </p:spPr>
        <p:txBody>
          <a:bodyPr wrap="square">
            <a:spAutoFit/>
          </a:bodyPr>
          <a:lstStyle/>
          <a:p>
            <a:pPr algn="just"/>
            <a:r>
              <a:rPr lang="ru-RU" dirty="0" smtClean="0"/>
              <a:t>Телеграф передавал изображение текста, чертежа или рисунка, нарисованного на свинцовой фольге специальным изолирующим лаком. Контактный штифт скользил по этой совокупности перемежающихся участков с большой и малой электропроводностью, «считывая» элементы изображения. </a:t>
            </a:r>
          </a:p>
          <a:p>
            <a:pPr algn="just"/>
            <a:r>
              <a:rPr lang="ru-RU" dirty="0" smtClean="0"/>
              <a:t>Передаваемый электрический сигнал записывался на приёмной стороне электрохимическим способом на увлажнённой бумаге, пропитанной раствором железосинеродистого калия (</a:t>
            </a:r>
            <a:r>
              <a:rPr lang="ru-RU" dirty="0" err="1" smtClean="0"/>
              <a:t>феррицианида</a:t>
            </a:r>
            <a:r>
              <a:rPr lang="ru-RU" dirty="0" smtClean="0"/>
              <a:t> </a:t>
            </a:r>
            <a:r>
              <a:rPr lang="ru-RU" dirty="0" err="1" smtClean="0"/>
              <a:t>калия</a:t>
            </a:r>
            <a:r>
              <a:rPr lang="ru-RU"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В 1857 году американец </a:t>
            </a:r>
            <a:r>
              <a:rPr lang="ru-RU" b="1" dirty="0" smtClean="0">
                <a:solidFill>
                  <a:srgbClr val="C00000"/>
                </a:solidFill>
              </a:rPr>
              <a:t>Томас Хилл </a:t>
            </a:r>
            <a:r>
              <a:rPr lang="ru-RU" dirty="0" smtClean="0"/>
              <a:t>(</a:t>
            </a:r>
            <a:r>
              <a:rPr lang="ru-RU" dirty="0" err="1" smtClean="0"/>
              <a:t>Thomas</a:t>
            </a:r>
            <a:r>
              <a:rPr lang="ru-RU" dirty="0" smtClean="0"/>
              <a:t> </a:t>
            </a:r>
            <a:r>
              <a:rPr lang="ru-RU" dirty="0" err="1" smtClean="0"/>
              <a:t>Hill</a:t>
            </a:r>
            <a:r>
              <a:rPr lang="ru-RU" dirty="0" smtClean="0"/>
              <a:t>, 1818-1891) создал первую многоразрядную машину. </a:t>
            </a:r>
          </a:p>
          <a:p>
            <a:pPr algn="just"/>
            <a:r>
              <a:rPr lang="ru-RU" dirty="0" smtClean="0"/>
              <a:t>Машина Хилла была двухразрядной и в каждом разряде имела по девять расположенных вертикальными колонками клавиш и по храповому колесу.</a:t>
            </a:r>
          </a:p>
        </p:txBody>
      </p:sp>
      <p:pic>
        <p:nvPicPr>
          <p:cNvPr id="122882" name="Picture 2"/>
          <p:cNvPicPr>
            <a:picLocks noChangeAspect="1" noChangeArrowheads="1"/>
          </p:cNvPicPr>
          <p:nvPr/>
        </p:nvPicPr>
        <p:blipFill>
          <a:blip r:embed="rId5"/>
          <a:srcRect/>
          <a:stretch>
            <a:fillRect/>
          </a:stretch>
        </p:blipFill>
        <p:spPr bwMode="auto">
          <a:xfrm>
            <a:off x="5657856" y="2614608"/>
            <a:ext cx="3333750" cy="30194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1866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Инициатором прокладки телеграфной линии между Старым и Новым Светом был предприниматель </a:t>
            </a:r>
            <a:r>
              <a:rPr lang="ru-RU" b="1" dirty="0" err="1" smtClean="0">
                <a:solidFill>
                  <a:srgbClr val="C00000"/>
                </a:solidFill>
              </a:rPr>
              <a:t>Сайрус</a:t>
            </a:r>
            <a:r>
              <a:rPr lang="ru-RU" b="1" dirty="0" smtClean="0">
                <a:solidFill>
                  <a:srgbClr val="C00000"/>
                </a:solidFill>
              </a:rPr>
              <a:t> Уэст </a:t>
            </a:r>
            <a:r>
              <a:rPr lang="ru-RU" b="1" dirty="0" err="1" smtClean="0">
                <a:solidFill>
                  <a:srgbClr val="C00000"/>
                </a:solidFill>
              </a:rPr>
              <a:t>Филд</a:t>
            </a:r>
            <a:r>
              <a:rPr lang="ru-RU" b="1" dirty="0" smtClean="0">
                <a:solidFill>
                  <a:srgbClr val="C00000"/>
                </a:solidFill>
              </a:rPr>
              <a:t> </a:t>
            </a:r>
            <a:r>
              <a:rPr lang="ru-RU" dirty="0" smtClean="0"/>
              <a:t>(</a:t>
            </a:r>
            <a:r>
              <a:rPr lang="ru-RU" dirty="0" err="1" smtClean="0"/>
              <a:t>Cyrus</a:t>
            </a:r>
            <a:r>
              <a:rPr lang="ru-RU" dirty="0" smtClean="0"/>
              <a:t> </a:t>
            </a:r>
            <a:r>
              <a:rPr lang="ru-RU" dirty="0" err="1" smtClean="0"/>
              <a:t>West</a:t>
            </a:r>
            <a:r>
              <a:rPr lang="ru-RU" dirty="0" smtClean="0"/>
              <a:t> </a:t>
            </a:r>
            <a:r>
              <a:rPr lang="ru-RU" dirty="0" err="1" smtClean="0"/>
              <a:t>Field</a:t>
            </a:r>
            <a:r>
              <a:rPr lang="ru-RU" dirty="0" smtClean="0"/>
              <a:t>). Первая прокладка трансатлантического телеграфного кабеля началась 6 августа 1857 года из бухты в юго-западной части Ирландии. </a:t>
            </a:r>
          </a:p>
        </p:txBody>
      </p:sp>
      <p:pic>
        <p:nvPicPr>
          <p:cNvPr id="123906" name="Picture 2"/>
          <p:cNvPicPr>
            <a:picLocks noChangeAspect="1" noChangeArrowheads="1"/>
          </p:cNvPicPr>
          <p:nvPr/>
        </p:nvPicPr>
        <p:blipFill>
          <a:blip r:embed="rId5"/>
          <a:srcRect/>
          <a:stretch>
            <a:fillRect/>
          </a:stretch>
        </p:blipFill>
        <p:spPr bwMode="auto">
          <a:xfrm>
            <a:off x="6200784" y="2560464"/>
            <a:ext cx="2776540" cy="3664122"/>
          </a:xfrm>
          <a:prstGeom prst="rect">
            <a:avLst/>
          </a:prstGeom>
          <a:noFill/>
          <a:ln w="9525">
            <a:noFill/>
            <a:miter lim="800000"/>
            <a:headEnd/>
            <a:tailEnd/>
          </a:ln>
          <a:effectLst/>
        </p:spPr>
      </p:pic>
      <p:sp>
        <p:nvSpPr>
          <p:cNvPr id="11" name="Прямоугольник 10"/>
          <p:cNvSpPr/>
          <p:nvPr/>
        </p:nvSpPr>
        <p:spPr>
          <a:xfrm>
            <a:off x="228576" y="2413338"/>
            <a:ext cx="5791232" cy="2031325"/>
          </a:xfrm>
          <a:prstGeom prst="rect">
            <a:avLst/>
          </a:prstGeom>
        </p:spPr>
        <p:txBody>
          <a:bodyPr wrap="square">
            <a:spAutoFit/>
          </a:bodyPr>
          <a:lstStyle/>
          <a:p>
            <a:pPr algn="just"/>
            <a:r>
              <a:rPr lang="ru-RU" dirty="0" smtClean="0"/>
              <a:t>Но только пятая экспедиция, начавшаяся 13 июля </a:t>
            </a:r>
            <a:r>
              <a:rPr lang="ru-RU" b="1" dirty="0" smtClean="0">
                <a:solidFill>
                  <a:srgbClr val="C00000"/>
                </a:solidFill>
              </a:rPr>
              <a:t>1866 </a:t>
            </a:r>
            <a:r>
              <a:rPr lang="ru-RU" dirty="0" smtClean="0"/>
              <a:t>года, оказалась успешной. Через две недели, </a:t>
            </a:r>
            <a:r>
              <a:rPr lang="ru-RU" b="1" dirty="0" smtClean="0">
                <a:solidFill>
                  <a:srgbClr val="C00000"/>
                </a:solidFill>
              </a:rPr>
              <a:t>27 июля</a:t>
            </a:r>
            <a:r>
              <a:rPr lang="ru-RU" dirty="0" smtClean="0"/>
              <a:t>, «</a:t>
            </a:r>
            <a:r>
              <a:rPr lang="ru-RU" dirty="0" err="1" smtClean="0"/>
              <a:t>Грейт</a:t>
            </a:r>
            <a:r>
              <a:rPr lang="ru-RU" dirty="0" smtClean="0"/>
              <a:t> </a:t>
            </a:r>
            <a:r>
              <a:rPr lang="ru-RU" dirty="0" err="1" smtClean="0"/>
              <a:t>Истерн</a:t>
            </a:r>
            <a:r>
              <a:rPr lang="ru-RU" dirty="0" smtClean="0"/>
              <a:t>» подошел к Ньюфаундленду и бросил якорь. </a:t>
            </a:r>
          </a:p>
          <a:p>
            <a:pPr algn="just"/>
            <a:endParaRPr lang="ru-RU" dirty="0" smtClean="0"/>
          </a:p>
          <a:p>
            <a:pPr algn="just"/>
            <a:r>
              <a:rPr lang="ru-RU" dirty="0" smtClean="0"/>
              <a:t>Этот день и считают днем начала постоянной электрической связи между Европой и Америкой.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b="1" dirty="0" smtClean="0"/>
              <a:t>Виктор Яковлевич </a:t>
            </a:r>
            <a:r>
              <a:rPr lang="ru-RU" b="1" dirty="0" err="1" smtClean="0"/>
              <a:t>Буняковский</a:t>
            </a:r>
            <a:r>
              <a:rPr lang="ru-RU" b="1" dirty="0" smtClean="0"/>
              <a:t> </a:t>
            </a:r>
            <a:r>
              <a:rPr lang="ru-RU" dirty="0" smtClean="0"/>
              <a:t>(1804-1889) изобрел </a:t>
            </a:r>
            <a:r>
              <a:rPr lang="ru-RU" dirty="0" err="1" smtClean="0"/>
              <a:t>самосчеты</a:t>
            </a:r>
            <a:r>
              <a:rPr lang="ru-RU" dirty="0" smtClean="0"/>
              <a:t>, которые базировались на принципе связанных цифровых колес (шестерни Паскаля).</a:t>
            </a:r>
          </a:p>
          <a:p>
            <a:pPr algn="just"/>
            <a:r>
              <a:rPr lang="ru-RU" dirty="0" smtClean="0"/>
              <a:t>Одно из первых изобретений в области отечественной счетной техники, оригинальная попытка усовершенствования русских счетов. По определению самого автора название прибора – «</a:t>
            </a:r>
            <a:r>
              <a:rPr lang="ru-RU" dirty="0" err="1" smtClean="0"/>
              <a:t>самосчеты</a:t>
            </a:r>
            <a:r>
              <a:rPr lang="ru-RU" dirty="0" smtClean="0"/>
              <a:t>» определялось тем, «что постановка цифр - имеет сходство с перекидыванием косточек, но при этом числа складываются сами, причем единицы различных разрядов автоматически размещаются по соответствующим местам». </a:t>
            </a:r>
            <a:endParaRPr lang="ru-RU" dirty="0"/>
          </a:p>
        </p:txBody>
      </p:sp>
      <p:pic>
        <p:nvPicPr>
          <p:cNvPr id="124930" name="Picture 2"/>
          <p:cNvPicPr>
            <a:picLocks noChangeAspect="1" noChangeArrowheads="1"/>
          </p:cNvPicPr>
          <p:nvPr/>
        </p:nvPicPr>
        <p:blipFill>
          <a:blip r:embed="rId5"/>
          <a:srcRect/>
          <a:stretch>
            <a:fillRect/>
          </a:stretch>
        </p:blipFill>
        <p:spPr bwMode="auto">
          <a:xfrm>
            <a:off x="6291272" y="3338512"/>
            <a:ext cx="2676521" cy="2684018"/>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6"/>
          <a:srcRect/>
          <a:stretch>
            <a:fillRect/>
          </a:stretch>
        </p:blipFill>
        <p:spPr bwMode="auto">
          <a:xfrm>
            <a:off x="228576" y="3271854"/>
            <a:ext cx="2107044" cy="2781298"/>
          </a:xfrm>
          <a:prstGeom prst="rect">
            <a:avLst/>
          </a:prstGeom>
          <a:noFill/>
          <a:ln w="9525">
            <a:noFill/>
            <a:miter lim="800000"/>
            <a:headEnd/>
            <a:tailEnd/>
          </a:ln>
          <a:effectLst/>
        </p:spPr>
      </p:pic>
      <p:sp>
        <p:nvSpPr>
          <p:cNvPr id="14" name="Прямоугольник 13"/>
          <p:cNvSpPr/>
          <p:nvPr/>
        </p:nvSpPr>
        <p:spPr>
          <a:xfrm>
            <a:off x="2219312" y="3248024"/>
            <a:ext cx="3981472" cy="2585323"/>
          </a:xfrm>
          <a:prstGeom prst="rect">
            <a:avLst/>
          </a:prstGeom>
        </p:spPr>
        <p:txBody>
          <a:bodyPr wrap="square">
            <a:spAutoFit/>
          </a:bodyPr>
          <a:lstStyle/>
          <a:p>
            <a:pPr algn="just"/>
            <a:r>
              <a:rPr lang="ru-RU" dirty="0" smtClean="0"/>
              <a:t>Основное назначение прибора - выполнение многократных сложений и вычитаний. </a:t>
            </a:r>
          </a:p>
          <a:p>
            <a:pPr algn="just"/>
            <a:r>
              <a:rPr lang="ru-RU" dirty="0" smtClean="0"/>
              <a:t>В этом устройстве нельзя было вводить числа, превышающие 14 (!). Прибор получил широкую известность благодаря авторитету его изобретателя - академика В.Я. Буняковского.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54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В 1867 году американский издатель и политик </a:t>
            </a:r>
            <a:r>
              <a:rPr lang="ru-RU" b="1" dirty="0" smtClean="0">
                <a:solidFill>
                  <a:srgbClr val="C00000"/>
                </a:solidFill>
              </a:rPr>
              <a:t>Кристофер </a:t>
            </a:r>
            <a:r>
              <a:rPr lang="ru-RU" b="1" dirty="0" err="1" smtClean="0">
                <a:solidFill>
                  <a:srgbClr val="C00000"/>
                </a:solidFill>
              </a:rPr>
              <a:t>Шоулз</a:t>
            </a:r>
            <a:r>
              <a:rPr lang="ru-RU" dirty="0" smtClean="0">
                <a:solidFill>
                  <a:srgbClr val="C00000"/>
                </a:solidFill>
              </a:rPr>
              <a:t> </a:t>
            </a:r>
            <a:r>
              <a:rPr lang="ru-RU" dirty="0" smtClean="0"/>
              <a:t>(</a:t>
            </a:r>
            <a:r>
              <a:rPr lang="ru-RU" dirty="0" err="1" smtClean="0"/>
              <a:t>Christopher</a:t>
            </a:r>
            <a:r>
              <a:rPr lang="ru-RU" dirty="0" smtClean="0"/>
              <a:t> </a:t>
            </a:r>
            <a:r>
              <a:rPr lang="ru-RU" dirty="0" err="1" smtClean="0"/>
              <a:t>Sholes</a:t>
            </a:r>
            <a:r>
              <a:rPr lang="ru-RU" dirty="0" smtClean="0"/>
              <a:t>, 1819-1890) вместе со своим другом </a:t>
            </a:r>
            <a:r>
              <a:rPr lang="ru-RU" b="1" dirty="0" smtClean="0">
                <a:solidFill>
                  <a:srgbClr val="C00000"/>
                </a:solidFill>
              </a:rPr>
              <a:t>Карлом </a:t>
            </a:r>
            <a:r>
              <a:rPr lang="ru-RU" b="1" dirty="0" err="1" smtClean="0">
                <a:solidFill>
                  <a:srgbClr val="C00000"/>
                </a:solidFill>
              </a:rPr>
              <a:t>Глидденом</a:t>
            </a:r>
            <a:r>
              <a:rPr lang="ru-RU" dirty="0" smtClean="0">
                <a:solidFill>
                  <a:srgbClr val="C00000"/>
                </a:solidFill>
              </a:rPr>
              <a:t> </a:t>
            </a:r>
            <a:r>
              <a:rPr lang="ru-RU" dirty="0" smtClean="0"/>
              <a:t>изобрели аппарат для последовательной нумерации книжных страниц. Этот простой прибор послужил прототипом пишущей машинки. </a:t>
            </a:r>
            <a:r>
              <a:rPr lang="ru-RU" dirty="0" err="1" smtClean="0"/>
              <a:t>Шоулз</a:t>
            </a:r>
            <a:r>
              <a:rPr lang="ru-RU" dirty="0" smtClean="0"/>
              <a:t> запатентовал свое устройство в 1867 году. </a:t>
            </a:r>
          </a:p>
          <a:p>
            <a:pPr algn="just"/>
            <a:r>
              <a:rPr lang="ru-RU" dirty="0" smtClean="0"/>
              <a:t>Через шесть лет пишущую машинку </a:t>
            </a:r>
            <a:r>
              <a:rPr lang="ru-RU" dirty="0" err="1" smtClean="0"/>
              <a:t>Шоулза</a:t>
            </a:r>
            <a:r>
              <a:rPr lang="ru-RU" dirty="0" smtClean="0"/>
              <a:t> и </a:t>
            </a:r>
            <a:r>
              <a:rPr lang="ru-RU" dirty="0" err="1" smtClean="0"/>
              <a:t>Глиддена</a:t>
            </a:r>
            <a:r>
              <a:rPr lang="ru-RU" dirty="0" smtClean="0"/>
              <a:t>, известную под названием Ремингтон №1,стала производить солидная оружейная фирма, которая в 1951 году начала выпускать первый серийный компьютер UNIVAC. </a:t>
            </a:r>
          </a:p>
        </p:txBody>
      </p:sp>
      <p:pic>
        <p:nvPicPr>
          <p:cNvPr id="125954" name="Picture 2"/>
          <p:cNvPicPr>
            <a:picLocks noChangeAspect="1" noChangeArrowheads="1"/>
          </p:cNvPicPr>
          <p:nvPr/>
        </p:nvPicPr>
        <p:blipFill>
          <a:blip r:embed="rId5"/>
          <a:srcRect/>
          <a:stretch>
            <a:fillRect/>
          </a:stretch>
        </p:blipFill>
        <p:spPr bwMode="auto">
          <a:xfrm>
            <a:off x="5916925" y="3338512"/>
            <a:ext cx="3040397" cy="2533664"/>
          </a:xfrm>
          <a:prstGeom prst="rect">
            <a:avLst/>
          </a:prstGeom>
          <a:noFill/>
          <a:ln w="9525">
            <a:noFill/>
            <a:miter lim="800000"/>
            <a:headEnd/>
            <a:tailEnd/>
          </a:ln>
          <a:effectLst/>
        </p:spPr>
      </p:pic>
      <p:sp>
        <p:nvSpPr>
          <p:cNvPr id="15" name="Прямоугольник 14"/>
          <p:cNvSpPr/>
          <p:nvPr/>
        </p:nvSpPr>
        <p:spPr>
          <a:xfrm>
            <a:off x="138088" y="3201900"/>
            <a:ext cx="5700744" cy="2308324"/>
          </a:xfrm>
          <a:prstGeom prst="rect">
            <a:avLst/>
          </a:prstGeom>
        </p:spPr>
        <p:txBody>
          <a:bodyPr wrap="square">
            <a:spAutoFit/>
          </a:bodyPr>
          <a:lstStyle/>
          <a:p>
            <a:pPr algn="just"/>
            <a:r>
              <a:rPr lang="ru-RU" dirty="0" smtClean="0"/>
              <a:t>Среди первых покупателей машинки был знаменитый американский писатель </a:t>
            </a:r>
            <a:r>
              <a:rPr lang="ru-RU" b="1" dirty="0" smtClean="0">
                <a:solidFill>
                  <a:srgbClr val="C00000"/>
                </a:solidFill>
              </a:rPr>
              <a:t>Марк Твен</a:t>
            </a:r>
            <a:r>
              <a:rPr lang="ru-RU" dirty="0" smtClean="0"/>
              <a:t>.</a:t>
            </a:r>
          </a:p>
          <a:p>
            <a:pPr algn="just"/>
            <a:r>
              <a:rPr lang="ru-RU" dirty="0" smtClean="0"/>
              <a:t> </a:t>
            </a:r>
          </a:p>
          <a:p>
            <a:pPr algn="just"/>
            <a:r>
              <a:rPr lang="ru-RU" dirty="0" err="1" smtClean="0"/>
              <a:t>Шоулз</a:t>
            </a:r>
            <a:r>
              <a:rPr lang="ru-RU" dirty="0" smtClean="0"/>
              <a:t> создал около 30 машинок и разработал клавиатуру, аналогичную современной (с раскладкой </a:t>
            </a:r>
            <a:r>
              <a:rPr lang="ru-RU" b="1" dirty="0" smtClean="0">
                <a:solidFill>
                  <a:srgbClr val="C00000"/>
                </a:solidFill>
              </a:rPr>
              <a:t>QWERTY</a:t>
            </a:r>
            <a:r>
              <a:rPr lang="ru-RU" dirty="0" smtClean="0"/>
              <a:t>). Кстати, клавишу </a:t>
            </a:r>
            <a:r>
              <a:rPr lang="ru-RU" dirty="0" err="1" smtClean="0"/>
              <a:t>Shift</a:t>
            </a:r>
            <a:r>
              <a:rPr lang="ru-RU" dirty="0" smtClean="0"/>
              <a:t> добавили только в 1878 году, до того заглавные буквы располагались на клавиатуре отдельно.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55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В 1870 г. (за год до смерти Беббиджа) английский математик </a:t>
            </a:r>
            <a:r>
              <a:rPr lang="ru-RU" b="1" dirty="0" smtClean="0">
                <a:solidFill>
                  <a:srgbClr val="C00000"/>
                </a:solidFill>
              </a:rPr>
              <a:t>Уильям Стэнли </a:t>
            </a:r>
            <a:r>
              <a:rPr lang="ru-RU" b="1" dirty="0" err="1" smtClean="0">
                <a:solidFill>
                  <a:srgbClr val="C00000"/>
                </a:solidFill>
              </a:rPr>
              <a:t>Джевонс</a:t>
            </a:r>
            <a:r>
              <a:rPr lang="ru-RU" dirty="0" smtClean="0">
                <a:solidFill>
                  <a:srgbClr val="C00000"/>
                </a:solidFill>
              </a:rPr>
              <a:t> </a:t>
            </a:r>
            <a:r>
              <a:rPr lang="ru-RU" dirty="0" smtClean="0"/>
              <a:t>(</a:t>
            </a:r>
            <a:r>
              <a:rPr lang="ru-RU" dirty="0" err="1" smtClean="0"/>
              <a:t>William</a:t>
            </a:r>
            <a:r>
              <a:rPr lang="ru-RU" dirty="0" smtClean="0"/>
              <a:t> </a:t>
            </a:r>
            <a:r>
              <a:rPr lang="ru-RU" dirty="0" err="1" smtClean="0"/>
              <a:t>Stanley</a:t>
            </a:r>
            <a:r>
              <a:rPr lang="ru-RU" dirty="0" smtClean="0"/>
              <a:t> </a:t>
            </a:r>
            <a:r>
              <a:rPr lang="ru-RU" dirty="0" err="1" smtClean="0"/>
              <a:t>Jevons</a:t>
            </a:r>
            <a:r>
              <a:rPr lang="ru-RU" dirty="0" smtClean="0"/>
              <a:t>, 01.09.1835 – 13.08.1882) сконструировал (вероятно, первую в мире) «логическую машину», позволяющую механизировать простейшие логические выводы. </a:t>
            </a:r>
            <a:endParaRPr lang="ru-RU" b="1" dirty="0"/>
          </a:p>
        </p:txBody>
      </p:sp>
      <p:pic>
        <p:nvPicPr>
          <p:cNvPr id="128003" name="Picture 3"/>
          <p:cNvPicPr>
            <a:picLocks noChangeAspect="1" noChangeArrowheads="1"/>
          </p:cNvPicPr>
          <p:nvPr/>
        </p:nvPicPr>
        <p:blipFill>
          <a:blip r:embed="rId5"/>
          <a:srcRect/>
          <a:stretch>
            <a:fillRect/>
          </a:stretch>
        </p:blipFill>
        <p:spPr bwMode="auto">
          <a:xfrm>
            <a:off x="138088" y="2705096"/>
            <a:ext cx="2171712" cy="3366154"/>
          </a:xfrm>
          <a:prstGeom prst="rect">
            <a:avLst/>
          </a:prstGeom>
          <a:noFill/>
          <a:ln w="9525">
            <a:noFill/>
            <a:miter lim="800000"/>
            <a:headEnd/>
            <a:tailEnd/>
          </a:ln>
          <a:effectLst/>
        </p:spPr>
      </p:pic>
      <p:pic>
        <p:nvPicPr>
          <p:cNvPr id="128004" name="Picture 4"/>
          <p:cNvPicPr>
            <a:picLocks noChangeAspect="1" noChangeArrowheads="1"/>
          </p:cNvPicPr>
          <p:nvPr/>
        </p:nvPicPr>
        <p:blipFill>
          <a:blip r:embed="rId6"/>
          <a:srcRect/>
          <a:stretch>
            <a:fillRect/>
          </a:stretch>
        </p:blipFill>
        <p:spPr bwMode="auto">
          <a:xfrm>
            <a:off x="6381760" y="2524120"/>
            <a:ext cx="2414589" cy="28331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Изобретатель </a:t>
            </a:r>
            <a:r>
              <a:rPr lang="ru-RU" b="1" dirty="0" smtClean="0">
                <a:solidFill>
                  <a:srgbClr val="C00000"/>
                </a:solidFill>
              </a:rPr>
              <a:t>Франк </a:t>
            </a:r>
            <a:r>
              <a:rPr lang="ru-RU" b="1" dirty="0" err="1" smtClean="0">
                <a:solidFill>
                  <a:srgbClr val="C00000"/>
                </a:solidFill>
              </a:rPr>
              <a:t>Болдуин</a:t>
            </a:r>
            <a:r>
              <a:rPr lang="ru-RU" b="1" dirty="0" smtClean="0">
                <a:solidFill>
                  <a:srgbClr val="C00000"/>
                </a:solidFill>
              </a:rPr>
              <a:t> </a:t>
            </a:r>
            <a:r>
              <a:rPr lang="ru-RU" dirty="0" smtClean="0"/>
              <a:t>(</a:t>
            </a:r>
            <a:r>
              <a:rPr lang="ru-RU" dirty="0" err="1" smtClean="0"/>
              <a:t>Frank</a:t>
            </a:r>
            <a:r>
              <a:rPr lang="ru-RU" dirty="0" smtClean="0"/>
              <a:t> </a:t>
            </a:r>
            <a:r>
              <a:rPr lang="ru-RU" dirty="0" err="1" smtClean="0"/>
              <a:t>Baldwin</a:t>
            </a:r>
            <a:r>
              <a:rPr lang="ru-RU" dirty="0" smtClean="0"/>
              <a:t>) предложил использовать для счетного устройства колесо с переменным числом зубцов. </a:t>
            </a:r>
          </a:p>
          <a:p>
            <a:pPr algn="just"/>
            <a:endParaRPr lang="ru-RU" dirty="0" smtClean="0"/>
          </a:p>
          <a:p>
            <a:pPr algn="just"/>
            <a:r>
              <a:rPr lang="ru-RU" dirty="0" smtClean="0"/>
              <a:t>Позже </a:t>
            </a:r>
            <a:r>
              <a:rPr lang="ru-RU" dirty="0" err="1" smtClean="0"/>
              <a:t>Ф.Болдуин</a:t>
            </a:r>
            <a:r>
              <a:rPr lang="ru-RU" dirty="0" smtClean="0"/>
              <a:t> получил  в Вашингтоне патент на свое изобретение.</a:t>
            </a:r>
            <a:endParaRPr lang="ru-RU" b="1" dirty="0"/>
          </a:p>
        </p:txBody>
      </p:sp>
      <p:pic>
        <p:nvPicPr>
          <p:cNvPr id="134146" name="Picture 2"/>
          <p:cNvPicPr>
            <a:picLocks noChangeAspect="1" noChangeArrowheads="1"/>
          </p:cNvPicPr>
          <p:nvPr/>
        </p:nvPicPr>
        <p:blipFill>
          <a:blip r:embed="rId5"/>
          <a:srcRect/>
          <a:stretch>
            <a:fillRect/>
          </a:stretch>
        </p:blipFill>
        <p:spPr bwMode="auto">
          <a:xfrm>
            <a:off x="2852728" y="2614608"/>
            <a:ext cx="3505200" cy="2133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6424648" cy="2308324"/>
          </a:xfrm>
          <a:prstGeom prst="rect">
            <a:avLst/>
          </a:prstGeom>
        </p:spPr>
        <p:txBody>
          <a:bodyPr wrap="square">
            <a:spAutoFit/>
          </a:bodyPr>
          <a:lstStyle/>
          <a:p>
            <a:pPr algn="just"/>
            <a:r>
              <a:rPr lang="ru-RU" dirty="0" smtClean="0"/>
              <a:t>Представитель русской оригинальной бухгалтерской мысли, замечательный экономист </a:t>
            </a:r>
            <a:r>
              <a:rPr lang="ru-RU" b="1" dirty="0" smtClean="0">
                <a:solidFill>
                  <a:srgbClr val="C00000"/>
                </a:solidFill>
              </a:rPr>
              <a:t>Федор Венедиктович </a:t>
            </a:r>
            <a:r>
              <a:rPr lang="ru-RU" b="1" dirty="0" err="1" smtClean="0">
                <a:solidFill>
                  <a:srgbClr val="C00000"/>
                </a:solidFill>
              </a:rPr>
              <a:t>Езерский</a:t>
            </a:r>
            <a:r>
              <a:rPr lang="ru-RU" b="1" dirty="0" smtClean="0">
                <a:solidFill>
                  <a:srgbClr val="C00000"/>
                </a:solidFill>
              </a:rPr>
              <a:t> </a:t>
            </a:r>
            <a:r>
              <a:rPr lang="ru-RU" dirty="0" smtClean="0"/>
              <a:t>(1836-1916) сконструировал счеты с машинкой для умножения и деления. </a:t>
            </a:r>
            <a:endParaRPr lang="en-US" dirty="0" smtClean="0"/>
          </a:p>
          <a:p>
            <a:pPr algn="just"/>
            <a:r>
              <a:rPr lang="ru-RU" dirty="0" smtClean="0"/>
              <a:t>Вдоль длинной планки рамы этих счетов помещены два валика, на которых навернуты таблицы. Вращая валики, можно было получать частные произведения, которые затем складывались на счетах. </a:t>
            </a:r>
            <a:endParaRPr lang="ru-RU" b="1" dirty="0"/>
          </a:p>
        </p:txBody>
      </p:sp>
      <p:pic>
        <p:nvPicPr>
          <p:cNvPr id="135170" name="Picture 2"/>
          <p:cNvPicPr>
            <a:picLocks noChangeAspect="1" noChangeArrowheads="1"/>
          </p:cNvPicPr>
          <p:nvPr/>
        </p:nvPicPr>
        <p:blipFill>
          <a:blip r:embed="rId5"/>
          <a:srcRect/>
          <a:stretch>
            <a:fillRect/>
          </a:stretch>
        </p:blipFill>
        <p:spPr bwMode="auto">
          <a:xfrm>
            <a:off x="6653224" y="1438264"/>
            <a:ext cx="2305050" cy="342900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6"/>
          <a:srcRect/>
          <a:stretch>
            <a:fillRect/>
          </a:stretch>
        </p:blipFill>
        <p:spPr bwMode="auto">
          <a:xfrm>
            <a:off x="1314432" y="3615664"/>
            <a:ext cx="4343424" cy="26184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a:t>
            </a:r>
            <a:r>
              <a:rPr lang="en-US" sz="1600" b="1" dirty="0" smtClean="0">
                <a:solidFill>
                  <a:schemeClr val="bg1"/>
                </a:solidFill>
                <a:latin typeface="Sansation" pitchFamily="2" charset="0"/>
              </a:rPr>
              <a:t>6</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308324"/>
          </a:xfrm>
          <a:prstGeom prst="rect">
            <a:avLst/>
          </a:prstGeom>
        </p:spPr>
        <p:txBody>
          <a:bodyPr wrap="square">
            <a:spAutoFit/>
          </a:bodyPr>
          <a:lstStyle/>
          <a:p>
            <a:pPr algn="just"/>
            <a:r>
              <a:rPr lang="ru-RU" b="1" dirty="0" smtClean="0">
                <a:solidFill>
                  <a:srgbClr val="C00000"/>
                </a:solidFill>
              </a:rPr>
              <a:t>Александр Грэхем Белл</a:t>
            </a:r>
            <a:r>
              <a:rPr lang="ru-RU" dirty="0" smtClean="0">
                <a:solidFill>
                  <a:srgbClr val="C00000"/>
                </a:solidFill>
              </a:rPr>
              <a:t> </a:t>
            </a:r>
            <a:r>
              <a:rPr lang="ru-RU" dirty="0" smtClean="0"/>
              <a:t>(Alexander </a:t>
            </a:r>
            <a:r>
              <a:rPr lang="ru-RU" dirty="0" err="1" smtClean="0"/>
              <a:t>Graham</a:t>
            </a:r>
            <a:r>
              <a:rPr lang="ru-RU" dirty="0" smtClean="0"/>
              <a:t> </a:t>
            </a:r>
            <a:r>
              <a:rPr lang="ru-RU" dirty="0" err="1" smtClean="0"/>
              <a:t>Bell</a:t>
            </a:r>
            <a:r>
              <a:rPr lang="ru-RU" dirty="0" smtClean="0"/>
              <a:t>, 03.03.1847-02.08.1922), шотландец из Бостона (штат Массачусетс, США), совместно с </a:t>
            </a:r>
            <a:r>
              <a:rPr lang="ru-RU" b="1" dirty="0" smtClean="0">
                <a:solidFill>
                  <a:srgbClr val="C00000"/>
                </a:solidFill>
              </a:rPr>
              <a:t>Томасом </a:t>
            </a:r>
            <a:r>
              <a:rPr lang="ru-RU" b="1" dirty="0" err="1" smtClean="0">
                <a:solidFill>
                  <a:srgbClr val="C00000"/>
                </a:solidFill>
              </a:rPr>
              <a:t>Уитсоном</a:t>
            </a:r>
            <a:r>
              <a:rPr lang="ru-RU" dirty="0" smtClean="0">
                <a:solidFill>
                  <a:srgbClr val="C00000"/>
                </a:solidFill>
              </a:rPr>
              <a:t> </a:t>
            </a:r>
            <a:r>
              <a:rPr lang="ru-RU" dirty="0" smtClean="0"/>
              <a:t>(1854-1934) сконструировали прибор, состоявший из передатчика (микрофона) и приемника (динамика). </a:t>
            </a:r>
            <a:endParaRPr lang="en-US" dirty="0" smtClean="0"/>
          </a:p>
          <a:p>
            <a:pPr algn="just"/>
            <a:r>
              <a:rPr lang="ru-RU" dirty="0" smtClean="0"/>
              <a:t>Микрофон превращал звуки голоса в переменный ток. Ток по проводам поступал в динамик другого аппарата, где сигналы вновь превращались в звуки голоса.</a:t>
            </a:r>
          </a:p>
          <a:p>
            <a:pPr algn="just"/>
            <a:r>
              <a:rPr lang="ru-RU" dirty="0" smtClean="0"/>
              <a:t>14 февраля 1876 года </a:t>
            </a:r>
            <a:r>
              <a:rPr lang="ru-RU" b="1" dirty="0" smtClean="0">
                <a:solidFill>
                  <a:srgbClr val="C00000"/>
                </a:solidFill>
              </a:rPr>
              <a:t>Александр Грэхем Белл</a:t>
            </a:r>
            <a:r>
              <a:rPr lang="ru-RU" dirty="0" smtClean="0">
                <a:solidFill>
                  <a:srgbClr val="C00000"/>
                </a:solidFill>
              </a:rPr>
              <a:t> </a:t>
            </a:r>
            <a:r>
              <a:rPr lang="ru-RU" dirty="0" smtClean="0"/>
              <a:t>подал заявку на свое изобретение — «Телеграф, при помощи которого можно передавать человеческую речь» (телефон). </a:t>
            </a:r>
            <a:endParaRPr lang="ru-RU" dirty="0"/>
          </a:p>
        </p:txBody>
      </p:sp>
      <p:pic>
        <p:nvPicPr>
          <p:cNvPr id="136194" name="Picture 2"/>
          <p:cNvPicPr>
            <a:picLocks noChangeAspect="1" noChangeArrowheads="1"/>
          </p:cNvPicPr>
          <p:nvPr/>
        </p:nvPicPr>
        <p:blipFill>
          <a:blip r:embed="rId5"/>
          <a:srcRect/>
          <a:stretch>
            <a:fillRect/>
          </a:stretch>
        </p:blipFill>
        <p:spPr bwMode="auto">
          <a:xfrm>
            <a:off x="5295904" y="3692094"/>
            <a:ext cx="3605214" cy="2451546"/>
          </a:xfrm>
          <a:prstGeom prst="rect">
            <a:avLst/>
          </a:prstGeom>
          <a:noFill/>
          <a:ln w="9525">
            <a:noFill/>
            <a:miter lim="800000"/>
            <a:headEnd/>
            <a:tailEnd/>
          </a:ln>
          <a:effectLst/>
        </p:spPr>
      </p:pic>
      <p:pic>
        <p:nvPicPr>
          <p:cNvPr id="136195" name="Picture 3"/>
          <p:cNvPicPr>
            <a:picLocks noChangeAspect="1" noChangeArrowheads="1"/>
          </p:cNvPicPr>
          <p:nvPr/>
        </p:nvPicPr>
        <p:blipFill>
          <a:blip r:embed="rId6"/>
          <a:srcRect/>
          <a:stretch>
            <a:fillRect/>
          </a:stretch>
        </p:blipFill>
        <p:spPr bwMode="auto">
          <a:xfrm>
            <a:off x="319063" y="3700464"/>
            <a:ext cx="4629619"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90-80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5</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671752" y="1347776"/>
            <a:ext cx="6243672" cy="3693319"/>
          </a:xfrm>
          <a:prstGeom prst="rect">
            <a:avLst/>
          </a:prstGeom>
          <a:noFill/>
        </p:spPr>
        <p:txBody>
          <a:bodyPr wrap="square" rtlCol="0">
            <a:spAutoFit/>
          </a:bodyPr>
          <a:lstStyle/>
          <a:p>
            <a:pPr algn="just"/>
            <a:r>
              <a:rPr lang="ru-RU" b="1" dirty="0" err="1" smtClean="0">
                <a:solidFill>
                  <a:srgbClr val="C00000"/>
                </a:solidFill>
              </a:rPr>
              <a:t>Антикитерский</a:t>
            </a:r>
            <a:r>
              <a:rPr lang="ru-RU" b="1" dirty="0" smtClean="0">
                <a:solidFill>
                  <a:srgbClr val="C00000"/>
                </a:solidFill>
              </a:rPr>
              <a:t> механизм </a:t>
            </a:r>
            <a:r>
              <a:rPr lang="ru-RU" dirty="0" smtClean="0"/>
              <a:t>- механическое устройство, обнаруженное в 1902 году на затонувшем античном судне недалеко от острова Антикитера. Датируется приблизительно 87 годом до н. э. Хранится в Национальном археологическом музее в Афинах.</a:t>
            </a:r>
          </a:p>
          <a:p>
            <a:pPr algn="just"/>
            <a:r>
              <a:rPr lang="ru-RU" dirty="0" smtClean="0"/>
              <a:t/>
            </a:r>
            <a:br>
              <a:rPr lang="ru-RU" dirty="0" smtClean="0"/>
            </a:br>
            <a:r>
              <a:rPr lang="ru-RU" dirty="0" smtClean="0"/>
              <a:t>Механизм содержит большое число бронзовых шестерён в деревянном корпусе, на котором размещены циферблаты со стрелками. Использовалось для расчёта движения небесных тел.  В нём применялась дифференциальная передача. Ранее считалось, что она была изобретена не раньше XVI века.</a:t>
            </a:r>
          </a:p>
          <a:p>
            <a:pPr algn="just"/>
            <a:r>
              <a:rPr lang="ru-RU" dirty="0" smtClean="0"/>
              <a:t>Полная схема устройства была восстановлена только в 1971 году .</a:t>
            </a:r>
            <a:endParaRPr lang="ru-RU" dirty="0"/>
          </a:p>
        </p:txBody>
      </p:sp>
      <p:pic>
        <p:nvPicPr>
          <p:cNvPr id="60418" name="Picture 2"/>
          <p:cNvPicPr>
            <a:picLocks noChangeAspect="1" noChangeArrowheads="1"/>
          </p:cNvPicPr>
          <p:nvPr/>
        </p:nvPicPr>
        <p:blipFill>
          <a:blip r:embed="rId5"/>
          <a:srcRect/>
          <a:stretch>
            <a:fillRect/>
          </a:stretch>
        </p:blipFill>
        <p:spPr bwMode="auto">
          <a:xfrm>
            <a:off x="138088" y="1281112"/>
            <a:ext cx="2305050" cy="2057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6"/>
          <a:srcRect/>
          <a:stretch>
            <a:fillRect/>
          </a:stretch>
        </p:blipFill>
        <p:spPr bwMode="auto">
          <a:xfrm>
            <a:off x="228576" y="3429000"/>
            <a:ext cx="2126315" cy="27146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Английский ученый </a:t>
            </a:r>
            <a:r>
              <a:rPr lang="ru-RU" b="1" dirty="0" smtClean="0">
                <a:solidFill>
                  <a:srgbClr val="C00000"/>
                </a:solidFill>
              </a:rPr>
              <a:t>Джозеф Сван</a:t>
            </a:r>
            <a:r>
              <a:rPr lang="ru-RU" dirty="0" smtClean="0">
                <a:solidFill>
                  <a:srgbClr val="C00000"/>
                </a:solidFill>
              </a:rPr>
              <a:t> </a:t>
            </a:r>
            <a:r>
              <a:rPr lang="ru-RU" dirty="0" smtClean="0"/>
              <a:t>(31.10.1828 — 27.05.1914) изобрел электрическую лампочку. Это была стеклянная колба, внутри которой находилась угольная нить накаливания. Чтобы нить не перегорала, Сван удалил из колбы воздух.</a:t>
            </a:r>
            <a:br>
              <a:rPr lang="ru-RU" dirty="0" smtClean="0"/>
            </a:br>
            <a:r>
              <a:rPr lang="ru-RU" dirty="0" smtClean="0"/>
              <a:t>В следующем году американский изобретатель </a:t>
            </a:r>
            <a:r>
              <a:rPr lang="ru-RU" b="1" dirty="0" smtClean="0">
                <a:solidFill>
                  <a:srgbClr val="C00000"/>
                </a:solidFill>
              </a:rPr>
              <a:t>Томас Эдисон</a:t>
            </a:r>
            <a:r>
              <a:rPr lang="ru-RU" dirty="0" smtClean="0">
                <a:solidFill>
                  <a:srgbClr val="C00000"/>
                </a:solidFill>
              </a:rPr>
              <a:t> </a:t>
            </a:r>
            <a:r>
              <a:rPr lang="ru-RU" dirty="0" smtClean="0"/>
              <a:t>(</a:t>
            </a:r>
            <a:r>
              <a:rPr lang="ru-RU" dirty="0" err="1" smtClean="0"/>
              <a:t>Thomas</a:t>
            </a:r>
            <a:r>
              <a:rPr lang="ru-RU" dirty="0" smtClean="0"/>
              <a:t> </a:t>
            </a:r>
            <a:r>
              <a:rPr lang="ru-RU" dirty="0" err="1" smtClean="0"/>
              <a:t>Alva</a:t>
            </a:r>
            <a:r>
              <a:rPr lang="ru-RU" dirty="0" smtClean="0"/>
              <a:t> </a:t>
            </a:r>
            <a:r>
              <a:rPr lang="ru-RU" dirty="0" err="1" smtClean="0"/>
              <a:t>Edison</a:t>
            </a:r>
            <a:r>
              <a:rPr lang="ru-RU" dirty="0" smtClean="0"/>
              <a:t>, 11.02.1847—18.10.1931) также изобрел лампочку. В 1880 году Эдисон начал выпуск безопасных лампочек, продавая их по 2,5 доллара. Впоследствии Эдисон и Сван создали совместную компанию «Эдисон </a:t>
            </a:r>
            <a:r>
              <a:rPr lang="ru-RU" dirty="0" err="1" smtClean="0"/>
              <a:t>энд</a:t>
            </a:r>
            <a:r>
              <a:rPr lang="ru-RU" dirty="0" smtClean="0"/>
              <a:t> Сван </a:t>
            </a:r>
            <a:r>
              <a:rPr lang="ru-RU" dirty="0" err="1" smtClean="0"/>
              <a:t>Юнайтед</a:t>
            </a:r>
            <a:r>
              <a:rPr lang="ru-RU" dirty="0" smtClean="0"/>
              <a:t> Электрик </a:t>
            </a:r>
            <a:r>
              <a:rPr lang="ru-RU" dirty="0" err="1" smtClean="0"/>
              <a:t>Лайт</a:t>
            </a:r>
            <a:r>
              <a:rPr lang="ru-RU" dirty="0" smtClean="0"/>
              <a:t> </a:t>
            </a:r>
            <a:r>
              <a:rPr lang="ru-RU" dirty="0" err="1" smtClean="0"/>
              <a:t>компани</a:t>
            </a:r>
            <a:r>
              <a:rPr lang="ru-RU" dirty="0" smtClean="0"/>
              <a:t>».</a:t>
            </a:r>
            <a:endParaRPr lang="ru-RU" dirty="0"/>
          </a:p>
        </p:txBody>
      </p:sp>
      <p:pic>
        <p:nvPicPr>
          <p:cNvPr id="137218" name="Picture 2"/>
          <p:cNvPicPr>
            <a:picLocks noChangeAspect="1" noChangeArrowheads="1"/>
          </p:cNvPicPr>
          <p:nvPr/>
        </p:nvPicPr>
        <p:blipFill>
          <a:blip r:embed="rId5"/>
          <a:srcRect/>
          <a:stretch>
            <a:fillRect/>
          </a:stretch>
        </p:blipFill>
        <p:spPr bwMode="auto">
          <a:xfrm>
            <a:off x="228576" y="3338512"/>
            <a:ext cx="3425063" cy="2833685"/>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6"/>
          <a:srcRect/>
          <a:stretch>
            <a:fillRect/>
          </a:stretch>
        </p:blipFill>
        <p:spPr bwMode="auto">
          <a:xfrm>
            <a:off x="7124024" y="3338512"/>
            <a:ext cx="1815201" cy="2833685"/>
          </a:xfrm>
          <a:prstGeom prst="rect">
            <a:avLst/>
          </a:prstGeom>
          <a:noFill/>
          <a:ln w="9525">
            <a:noFill/>
            <a:miter lim="800000"/>
            <a:headEnd/>
            <a:tailEnd/>
          </a:ln>
          <a:effectLst/>
        </p:spPr>
      </p:pic>
      <p:pic>
        <p:nvPicPr>
          <p:cNvPr id="137220" name="Picture 4"/>
          <p:cNvPicPr>
            <a:picLocks noChangeAspect="1" noChangeArrowheads="1"/>
          </p:cNvPicPr>
          <p:nvPr/>
        </p:nvPicPr>
        <p:blipFill>
          <a:blip r:embed="rId7"/>
          <a:srcRect/>
          <a:stretch>
            <a:fillRect/>
          </a:stretch>
        </p:blipFill>
        <p:spPr bwMode="auto">
          <a:xfrm>
            <a:off x="4391024" y="3429000"/>
            <a:ext cx="1809760" cy="27146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60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Русский математик и механик </a:t>
            </a:r>
            <a:r>
              <a:rPr lang="ru-RU" b="1" dirty="0" err="1" smtClean="0">
                <a:solidFill>
                  <a:srgbClr val="C00000"/>
                </a:solidFill>
              </a:rPr>
              <a:t>Пафнутий</a:t>
            </a:r>
            <a:r>
              <a:rPr lang="ru-RU" b="1" dirty="0" smtClean="0">
                <a:solidFill>
                  <a:srgbClr val="C00000"/>
                </a:solidFill>
              </a:rPr>
              <a:t> Львович Чебышев</a:t>
            </a:r>
            <a:r>
              <a:rPr lang="ru-RU" dirty="0" smtClean="0">
                <a:solidFill>
                  <a:srgbClr val="C00000"/>
                </a:solidFill>
              </a:rPr>
              <a:t> </a:t>
            </a:r>
            <a:r>
              <a:rPr lang="ru-RU" dirty="0" smtClean="0"/>
              <a:t>(1821-1894) создает суммирующий аппарат с непрерывной передачей десятков.  В созданном аппарате впервые была достигнута автоматизация выполнения всех арифметических действий. В 1881 году была создана приставка к суммирующему аппарату для умножения и деления. Принцип непрерывной передачи десятков широко использовался в различных счетчиках (спидометр Н. </a:t>
            </a:r>
            <a:r>
              <a:rPr lang="ru-RU" dirty="0" err="1" smtClean="0"/>
              <a:t>Теслы</a:t>
            </a:r>
            <a:r>
              <a:rPr lang="ru-RU" dirty="0" smtClean="0"/>
              <a:t>) и вычислительных машинах («</a:t>
            </a:r>
            <a:r>
              <a:rPr lang="ru-RU" dirty="0" err="1" smtClean="0"/>
              <a:t>Мергенд</a:t>
            </a:r>
            <a:r>
              <a:rPr lang="ru-RU" dirty="0" smtClean="0"/>
              <a:t>» в США, «</a:t>
            </a:r>
            <a:r>
              <a:rPr lang="ru-RU" dirty="0" err="1" smtClean="0"/>
              <a:t>Дирент</a:t>
            </a:r>
            <a:r>
              <a:rPr lang="ru-RU" dirty="0" smtClean="0"/>
              <a:t>» в Швейцарии и др.).</a:t>
            </a:r>
            <a:endParaRPr lang="ru-RU" dirty="0"/>
          </a:p>
        </p:txBody>
      </p:sp>
      <p:pic>
        <p:nvPicPr>
          <p:cNvPr id="139267" name="Picture 3"/>
          <p:cNvPicPr>
            <a:picLocks noChangeAspect="1" noChangeArrowheads="1"/>
          </p:cNvPicPr>
          <p:nvPr/>
        </p:nvPicPr>
        <p:blipFill>
          <a:blip r:embed="rId5"/>
          <a:srcRect/>
          <a:stretch>
            <a:fillRect/>
          </a:stretch>
        </p:blipFill>
        <p:spPr bwMode="auto">
          <a:xfrm>
            <a:off x="3576632" y="3519488"/>
            <a:ext cx="4805059" cy="2471738"/>
          </a:xfrm>
          <a:prstGeom prst="rect">
            <a:avLst/>
          </a:prstGeom>
          <a:noFill/>
          <a:ln w="9525">
            <a:noFill/>
            <a:miter lim="800000"/>
            <a:headEnd/>
            <a:tailEnd/>
          </a:ln>
          <a:effectLst/>
        </p:spPr>
      </p:pic>
      <p:pic>
        <p:nvPicPr>
          <p:cNvPr id="139268" name="Picture 4"/>
          <p:cNvPicPr>
            <a:picLocks noChangeAspect="1" noChangeArrowheads="1"/>
          </p:cNvPicPr>
          <p:nvPr/>
        </p:nvPicPr>
        <p:blipFill>
          <a:blip r:embed="rId6"/>
          <a:srcRect/>
          <a:stretch>
            <a:fillRect/>
          </a:stretch>
        </p:blipFill>
        <p:spPr bwMode="auto">
          <a:xfrm>
            <a:off x="590528" y="3429000"/>
            <a:ext cx="2034287" cy="26527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754326"/>
          </a:xfrm>
          <a:prstGeom prst="rect">
            <a:avLst/>
          </a:prstGeom>
        </p:spPr>
        <p:txBody>
          <a:bodyPr wrap="square">
            <a:spAutoFit/>
          </a:bodyPr>
          <a:lstStyle/>
          <a:p>
            <a:pPr algn="just"/>
            <a:r>
              <a:rPr lang="ru-RU" b="1" dirty="0" err="1" smtClean="0">
                <a:solidFill>
                  <a:srgbClr val="C00000"/>
                </a:solidFill>
              </a:rPr>
              <a:t>Вильгодт</a:t>
            </a:r>
            <a:r>
              <a:rPr lang="ru-RU" b="1" dirty="0" smtClean="0">
                <a:solidFill>
                  <a:srgbClr val="C00000"/>
                </a:solidFill>
              </a:rPr>
              <a:t> Теофилович </a:t>
            </a:r>
            <a:r>
              <a:rPr lang="ru-RU" b="1" dirty="0" err="1" smtClean="0">
                <a:solidFill>
                  <a:srgbClr val="C00000"/>
                </a:solidFill>
              </a:rPr>
              <a:t>Однер</a:t>
            </a:r>
            <a:r>
              <a:rPr lang="ru-RU" b="1" dirty="0" smtClean="0">
                <a:solidFill>
                  <a:srgbClr val="C00000"/>
                </a:solidFill>
              </a:rPr>
              <a:t> </a:t>
            </a:r>
            <a:r>
              <a:rPr lang="ru-RU" dirty="0" smtClean="0"/>
              <a:t>(</a:t>
            </a:r>
            <a:r>
              <a:rPr lang="ru-RU" dirty="0" err="1" smtClean="0"/>
              <a:t>Willgodt</a:t>
            </a:r>
            <a:r>
              <a:rPr lang="ru-RU" dirty="0" smtClean="0"/>
              <a:t> </a:t>
            </a:r>
            <a:r>
              <a:rPr lang="ru-RU" dirty="0" err="1" smtClean="0"/>
              <a:t>Theophil</a:t>
            </a:r>
            <a:r>
              <a:rPr lang="ru-RU" dirty="0" smtClean="0"/>
              <a:t> </a:t>
            </a:r>
            <a:r>
              <a:rPr lang="ru-RU" dirty="0" err="1" smtClean="0"/>
              <a:t>Odhner</a:t>
            </a:r>
            <a:r>
              <a:rPr lang="ru-RU" dirty="0" smtClean="0"/>
              <a:t>, 1846–1905), швед по национальности, жил в Санкт-Петербурге и работал мастером экспедиции, выпускающей государственные денежные и ценные бумаги. Все свои патентованный изобретения он сделал в России: механический способ нумерации денежных знаков, машинка для изготовление папирос, механический ящик для тайного голосования, турникеты. </a:t>
            </a:r>
          </a:p>
        </p:txBody>
      </p:sp>
      <p:pic>
        <p:nvPicPr>
          <p:cNvPr id="144386" name="Picture 2"/>
          <p:cNvPicPr>
            <a:picLocks noChangeAspect="1" noChangeArrowheads="1"/>
          </p:cNvPicPr>
          <p:nvPr/>
        </p:nvPicPr>
        <p:blipFill>
          <a:blip r:embed="rId5"/>
          <a:srcRect/>
          <a:stretch>
            <a:fillRect/>
          </a:stretch>
        </p:blipFill>
        <p:spPr bwMode="auto">
          <a:xfrm>
            <a:off x="5476880" y="2795584"/>
            <a:ext cx="3445783" cy="2533664"/>
          </a:xfrm>
          <a:prstGeom prst="rect">
            <a:avLst/>
          </a:prstGeom>
          <a:noFill/>
          <a:ln w="9525">
            <a:noFill/>
            <a:miter lim="800000"/>
            <a:headEnd/>
            <a:tailEnd/>
          </a:ln>
          <a:effectLst/>
        </p:spPr>
      </p:pic>
      <p:sp>
        <p:nvSpPr>
          <p:cNvPr id="12" name="Прямоугольник 11"/>
          <p:cNvSpPr/>
          <p:nvPr/>
        </p:nvSpPr>
        <p:spPr>
          <a:xfrm>
            <a:off x="138088" y="2976560"/>
            <a:ext cx="3214680" cy="2308324"/>
          </a:xfrm>
          <a:prstGeom prst="rect">
            <a:avLst/>
          </a:prstGeom>
        </p:spPr>
        <p:txBody>
          <a:bodyPr wrap="square">
            <a:spAutoFit/>
          </a:bodyPr>
          <a:lstStyle/>
          <a:p>
            <a:pPr algn="just"/>
            <a:r>
              <a:rPr lang="ru-RU" dirty="0" smtClean="0"/>
              <a:t>Однако главным достижением </a:t>
            </a:r>
            <a:r>
              <a:rPr lang="ru-RU" dirty="0" err="1" smtClean="0"/>
              <a:t>Однера</a:t>
            </a:r>
            <a:r>
              <a:rPr lang="ru-RU" dirty="0" smtClean="0"/>
              <a:t> стал арифмометр. надо признать, что до </a:t>
            </a:r>
            <a:r>
              <a:rPr lang="ru-RU" dirty="0" err="1" smtClean="0"/>
              <a:t>Однера</a:t>
            </a:r>
            <a:r>
              <a:rPr lang="ru-RU" dirty="0" smtClean="0"/>
              <a:t> тоже были арифмометры - системы К.Томаса. Однако они отличались ненадежностью, большими габаритами и неудобством в работе.</a:t>
            </a:r>
            <a:endParaRPr lang="ru-RU" dirty="0"/>
          </a:p>
        </p:txBody>
      </p:sp>
      <p:pic>
        <p:nvPicPr>
          <p:cNvPr id="144387" name="Picture 3"/>
          <p:cNvPicPr>
            <a:picLocks noChangeAspect="1" noChangeArrowheads="1"/>
          </p:cNvPicPr>
          <p:nvPr/>
        </p:nvPicPr>
        <p:blipFill>
          <a:blip r:embed="rId6"/>
          <a:srcRect/>
          <a:stretch>
            <a:fillRect/>
          </a:stretch>
        </p:blipFill>
        <p:spPr bwMode="auto">
          <a:xfrm>
            <a:off x="3395656" y="2795584"/>
            <a:ext cx="1973021" cy="250507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923330"/>
          </a:xfrm>
          <a:prstGeom prst="rect">
            <a:avLst/>
          </a:prstGeom>
        </p:spPr>
        <p:txBody>
          <a:bodyPr wrap="square">
            <a:spAutoFit/>
          </a:bodyPr>
          <a:lstStyle/>
          <a:p>
            <a:pPr algn="just"/>
            <a:r>
              <a:rPr lang="ru-RU" dirty="0" smtClean="0"/>
              <a:t>Американский инженер </a:t>
            </a:r>
            <a:r>
              <a:rPr lang="ru-RU" b="1" dirty="0" smtClean="0">
                <a:solidFill>
                  <a:srgbClr val="C00000"/>
                </a:solidFill>
              </a:rPr>
              <a:t>Герман Холлерит </a:t>
            </a:r>
            <a:r>
              <a:rPr lang="ru-RU" dirty="0" smtClean="0"/>
              <a:t>(</a:t>
            </a:r>
            <a:r>
              <a:rPr lang="ru-RU" dirty="0" err="1" smtClean="0"/>
              <a:t>Herman</a:t>
            </a:r>
            <a:r>
              <a:rPr lang="ru-RU" dirty="0" smtClean="0"/>
              <a:t> </a:t>
            </a:r>
            <a:r>
              <a:rPr lang="ru-RU" dirty="0" err="1" smtClean="0"/>
              <a:t>Hillerith</a:t>
            </a:r>
            <a:r>
              <a:rPr lang="ru-RU" dirty="0" smtClean="0"/>
              <a:t>, 1860-1929) взял патент «на машину для переписи населения». Изобретение включало перфокарту и сортировальную машину. </a:t>
            </a:r>
          </a:p>
        </p:txBody>
      </p:sp>
      <p:sp>
        <p:nvSpPr>
          <p:cNvPr id="12" name="Прямоугольник 11"/>
          <p:cNvSpPr/>
          <p:nvPr/>
        </p:nvSpPr>
        <p:spPr>
          <a:xfrm>
            <a:off x="138088" y="2252656"/>
            <a:ext cx="5338792" cy="3693319"/>
          </a:xfrm>
          <a:prstGeom prst="rect">
            <a:avLst/>
          </a:prstGeom>
        </p:spPr>
        <p:txBody>
          <a:bodyPr wrap="square">
            <a:spAutoFit/>
          </a:bodyPr>
          <a:lstStyle/>
          <a:p>
            <a:pPr algn="just"/>
            <a:r>
              <a:rPr lang="ru-RU" dirty="0" smtClean="0"/>
              <a:t>Идея наносить данные на перфокарты и затем считывать и обрабатывать их автоматически принадлежала </a:t>
            </a:r>
            <a:r>
              <a:rPr lang="ru-RU" b="1" dirty="0" smtClean="0">
                <a:solidFill>
                  <a:srgbClr val="C00000"/>
                </a:solidFill>
              </a:rPr>
              <a:t>Джону </a:t>
            </a:r>
            <a:r>
              <a:rPr lang="ru-RU" b="1" dirty="0" err="1" smtClean="0">
                <a:solidFill>
                  <a:srgbClr val="C00000"/>
                </a:solidFill>
              </a:rPr>
              <a:t>Биллингсу</a:t>
            </a:r>
            <a:r>
              <a:rPr lang="ru-RU" dirty="0" smtClean="0"/>
              <a:t>, а ее техническое решение принадлежит Герману Холлериту.</a:t>
            </a:r>
          </a:p>
          <a:p>
            <a:pPr algn="just"/>
            <a:endParaRPr lang="ru-RU" dirty="0" smtClean="0"/>
          </a:p>
          <a:p>
            <a:pPr algn="just"/>
            <a:r>
              <a:rPr lang="ru-RU" b="1" dirty="0" smtClean="0">
                <a:solidFill>
                  <a:srgbClr val="C00000"/>
                </a:solidFill>
              </a:rPr>
              <a:t>Табулятор</a:t>
            </a:r>
            <a:r>
              <a:rPr lang="ru-RU" dirty="0" smtClean="0"/>
              <a:t> принимал карточки размером с долларовую бумажку. На карточках имелось 240 позиций (12 рядов по 20 позиций). При считывании информации с перфокарт 240 игл пронизывали эти карты. Там, где игла попадала в отверстие, она замыкала электрический контакт, в результате чего увеличивалось на единицу значение в соответствующем счетчике.</a:t>
            </a:r>
            <a:endParaRPr lang="ru-RU" dirty="0"/>
          </a:p>
        </p:txBody>
      </p:sp>
      <p:pic>
        <p:nvPicPr>
          <p:cNvPr id="145410" name="Picture 2"/>
          <p:cNvPicPr>
            <a:picLocks noChangeAspect="1" noChangeArrowheads="1"/>
          </p:cNvPicPr>
          <p:nvPr/>
        </p:nvPicPr>
        <p:blipFill>
          <a:blip r:embed="rId5"/>
          <a:srcRect/>
          <a:stretch>
            <a:fillRect/>
          </a:stretch>
        </p:blipFill>
        <p:spPr bwMode="auto">
          <a:xfrm>
            <a:off x="5567368" y="1981192"/>
            <a:ext cx="3352800" cy="4171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b="1" dirty="0" err="1" smtClean="0">
                <a:solidFill>
                  <a:srgbClr val="C00000"/>
                </a:solidFill>
              </a:rPr>
              <a:t>Дорр</a:t>
            </a:r>
            <a:r>
              <a:rPr lang="ru-RU" b="1" dirty="0" smtClean="0">
                <a:solidFill>
                  <a:srgbClr val="C00000"/>
                </a:solidFill>
              </a:rPr>
              <a:t> </a:t>
            </a:r>
            <a:r>
              <a:rPr lang="ru-RU" b="1" dirty="0" err="1" smtClean="0">
                <a:solidFill>
                  <a:srgbClr val="C00000"/>
                </a:solidFill>
              </a:rPr>
              <a:t>Фельт</a:t>
            </a:r>
            <a:r>
              <a:rPr lang="ru-RU" b="1" dirty="0" smtClean="0">
                <a:solidFill>
                  <a:srgbClr val="C00000"/>
                </a:solidFill>
              </a:rPr>
              <a:t> </a:t>
            </a:r>
            <a:r>
              <a:rPr lang="ru-RU" dirty="0" smtClean="0"/>
              <a:t>(</a:t>
            </a:r>
            <a:r>
              <a:rPr lang="ru-RU" dirty="0" err="1" smtClean="0"/>
              <a:t>Dorr</a:t>
            </a:r>
            <a:r>
              <a:rPr lang="ru-RU" dirty="0" smtClean="0"/>
              <a:t> E. </a:t>
            </a:r>
            <a:r>
              <a:rPr lang="ru-RU" dirty="0" err="1" smtClean="0"/>
              <a:t>Felt</a:t>
            </a:r>
            <a:r>
              <a:rPr lang="ru-RU" dirty="0" smtClean="0"/>
              <a:t>, 1862–1930) из Чикаго строит свой «Комптометр» - первый калькулятор, где числа вводятся нажатием клавиш.</a:t>
            </a:r>
          </a:p>
          <a:p>
            <a:pPr algn="just"/>
            <a:endParaRPr lang="ru-RU" dirty="0" smtClean="0"/>
          </a:p>
          <a:p>
            <a:pPr algn="just"/>
            <a:r>
              <a:rPr lang="ru-RU" dirty="0" smtClean="0"/>
              <a:t>В период с 1886 года по 1887 год </a:t>
            </a:r>
            <a:r>
              <a:rPr lang="ru-RU" dirty="0" err="1" smtClean="0"/>
              <a:t>Дорр</a:t>
            </a:r>
            <a:r>
              <a:rPr lang="ru-RU" dirty="0" smtClean="0"/>
              <a:t> </a:t>
            </a:r>
            <a:r>
              <a:rPr lang="ru-RU" dirty="0" err="1" smtClean="0"/>
              <a:t>Фельт</a:t>
            </a:r>
            <a:r>
              <a:rPr lang="ru-RU" dirty="0" smtClean="0"/>
              <a:t> за свой счет изготовил 8 машин. 8 ноября 1887 года </a:t>
            </a:r>
            <a:r>
              <a:rPr lang="ru-RU" dirty="0" err="1" smtClean="0"/>
              <a:t>Фельт</a:t>
            </a:r>
            <a:r>
              <a:rPr lang="ru-RU" dirty="0" smtClean="0"/>
              <a:t> вместе с чикагским бизнесменом Робертом </a:t>
            </a:r>
            <a:r>
              <a:rPr lang="ru-RU" dirty="0" err="1" smtClean="0"/>
              <a:t>Таррантом</a:t>
            </a:r>
            <a:r>
              <a:rPr lang="ru-RU" dirty="0" smtClean="0"/>
              <a:t> организует компанию по производству счетной клавишной машины, получившей торговую марку «Комптометр».</a:t>
            </a:r>
          </a:p>
        </p:txBody>
      </p:sp>
      <p:pic>
        <p:nvPicPr>
          <p:cNvPr id="147459" name="Picture 3"/>
          <p:cNvPicPr>
            <a:picLocks noChangeAspect="1" noChangeArrowheads="1"/>
          </p:cNvPicPr>
          <p:nvPr/>
        </p:nvPicPr>
        <p:blipFill>
          <a:blip r:embed="rId5"/>
          <a:srcRect/>
          <a:stretch>
            <a:fillRect/>
          </a:stretch>
        </p:blipFill>
        <p:spPr bwMode="auto">
          <a:xfrm>
            <a:off x="2671752" y="3338512"/>
            <a:ext cx="3257568" cy="2262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b="1" dirty="0" smtClean="0">
                <a:solidFill>
                  <a:srgbClr val="C00000"/>
                </a:solidFill>
              </a:rPr>
              <a:t>Уильям </a:t>
            </a:r>
            <a:r>
              <a:rPr lang="ru-RU" b="1" dirty="0" err="1" smtClean="0">
                <a:solidFill>
                  <a:srgbClr val="C00000"/>
                </a:solidFill>
              </a:rPr>
              <a:t>Барроуз</a:t>
            </a:r>
            <a:r>
              <a:rPr lang="ru-RU" dirty="0" smtClean="0">
                <a:solidFill>
                  <a:srgbClr val="C00000"/>
                </a:solidFill>
              </a:rPr>
              <a:t> </a:t>
            </a:r>
            <a:r>
              <a:rPr lang="ru-RU" dirty="0" smtClean="0"/>
              <a:t>(</a:t>
            </a:r>
            <a:r>
              <a:rPr lang="ru-RU" dirty="0" err="1" smtClean="0"/>
              <a:t>William</a:t>
            </a:r>
            <a:r>
              <a:rPr lang="ru-RU" dirty="0" smtClean="0"/>
              <a:t> S. </a:t>
            </a:r>
            <a:r>
              <a:rPr lang="ru-RU" dirty="0" err="1" smtClean="0"/>
              <a:t>Burroughs</a:t>
            </a:r>
            <a:r>
              <a:rPr lang="ru-RU" dirty="0" smtClean="0"/>
              <a:t>, 1857–1898) предлагает устройство, схожее с калькулятором </a:t>
            </a:r>
            <a:r>
              <a:rPr lang="ru-RU" dirty="0" err="1" smtClean="0"/>
              <a:t>Фельта</a:t>
            </a:r>
            <a:r>
              <a:rPr lang="ru-RU" dirty="0" smtClean="0"/>
              <a:t>, но более надежное.</a:t>
            </a:r>
          </a:p>
          <a:p>
            <a:pPr algn="just"/>
            <a:r>
              <a:rPr lang="ru-RU" dirty="0" smtClean="0"/>
              <a:t>Машина Берроуза была двухтактной - на первом этапе число устанавливалось нажатием клавиш, на втором - переносилось на счетчик поворотом рычага. При этом клавиши оставались опущенными, и можно было проконтролировать правильность ввода и даже исправить ошибку. </a:t>
            </a:r>
          </a:p>
        </p:txBody>
      </p:sp>
      <p:pic>
        <p:nvPicPr>
          <p:cNvPr id="150530" name="Picture 2"/>
          <p:cNvPicPr>
            <a:picLocks noChangeAspect="1" noChangeArrowheads="1"/>
          </p:cNvPicPr>
          <p:nvPr/>
        </p:nvPicPr>
        <p:blipFill>
          <a:blip r:embed="rId5"/>
          <a:srcRect/>
          <a:stretch>
            <a:fillRect/>
          </a:stretch>
        </p:blipFill>
        <p:spPr bwMode="auto">
          <a:xfrm>
            <a:off x="5076127" y="2976560"/>
            <a:ext cx="3748789" cy="2624152"/>
          </a:xfrm>
          <a:prstGeom prst="rect">
            <a:avLst/>
          </a:prstGeom>
          <a:noFill/>
          <a:ln w="9525">
            <a:noFill/>
            <a:miter lim="800000"/>
            <a:headEnd/>
            <a:tailEnd/>
          </a:ln>
          <a:effectLst/>
        </p:spPr>
      </p:pic>
      <p:sp>
        <p:nvSpPr>
          <p:cNvPr id="11" name="Прямоугольник 10"/>
          <p:cNvSpPr/>
          <p:nvPr/>
        </p:nvSpPr>
        <p:spPr>
          <a:xfrm>
            <a:off x="138088" y="3067048"/>
            <a:ext cx="4886352" cy="2031325"/>
          </a:xfrm>
          <a:prstGeom prst="rect">
            <a:avLst/>
          </a:prstGeom>
        </p:spPr>
        <p:txBody>
          <a:bodyPr wrap="square">
            <a:spAutoFit/>
          </a:bodyPr>
          <a:lstStyle/>
          <a:p>
            <a:pPr algn="just"/>
            <a:r>
              <a:rPr lang="ru-RU" dirty="0" smtClean="0"/>
              <a:t>Одной из главных особенностей машины Берроуза была возможность печати как исходных данных, так и результатов - позднейшие модификации позволяли выполнять операции «Печатание без сложения», «Сложение без печати», «Печатание списков и таблиц».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В 1897 г. изобретатель из Страсбурга </a:t>
            </a:r>
            <a:r>
              <a:rPr lang="ru-RU" b="1" dirty="0" smtClean="0">
                <a:solidFill>
                  <a:srgbClr val="C00000"/>
                </a:solidFill>
              </a:rPr>
              <a:t>Карл Фердинанд Браун</a:t>
            </a:r>
            <a:r>
              <a:rPr lang="ru-RU" dirty="0" smtClean="0">
                <a:solidFill>
                  <a:srgbClr val="C00000"/>
                </a:solidFill>
              </a:rPr>
              <a:t> </a:t>
            </a:r>
            <a:r>
              <a:rPr lang="ru-RU" dirty="0" smtClean="0"/>
              <a:t>(</a:t>
            </a:r>
            <a:r>
              <a:rPr lang="ru-RU" dirty="0" err="1" smtClean="0"/>
              <a:t>Karl</a:t>
            </a:r>
            <a:r>
              <a:rPr lang="ru-RU" dirty="0" smtClean="0"/>
              <a:t> </a:t>
            </a:r>
            <a:r>
              <a:rPr lang="ru-RU" dirty="0" err="1" smtClean="0"/>
              <a:t>Ferdinand</a:t>
            </a:r>
            <a:r>
              <a:rPr lang="ru-RU" dirty="0" smtClean="0"/>
              <a:t> </a:t>
            </a:r>
            <a:r>
              <a:rPr lang="ru-RU" dirty="0" err="1" smtClean="0"/>
              <a:t>Braun</a:t>
            </a:r>
            <a:r>
              <a:rPr lang="ru-RU" dirty="0" smtClean="0"/>
              <a:t>, 06.06.1850 - 20.04.1918) сконструировал первую </a:t>
            </a:r>
            <a:r>
              <a:rPr lang="ru-RU" b="1" dirty="0" smtClean="0">
                <a:solidFill>
                  <a:srgbClr val="C00000"/>
                </a:solidFill>
              </a:rPr>
              <a:t>электронно-лучевую трубку</a:t>
            </a:r>
            <a:r>
              <a:rPr lang="ru-RU" dirty="0" smtClean="0">
                <a:solidFill>
                  <a:srgbClr val="C00000"/>
                </a:solidFill>
              </a:rPr>
              <a:t> </a:t>
            </a:r>
            <a:r>
              <a:rPr lang="ru-RU" dirty="0" smtClean="0"/>
              <a:t>(</a:t>
            </a:r>
            <a:r>
              <a:rPr lang="ru-RU" dirty="0" err="1" smtClean="0"/>
              <a:t>кинкскоп</a:t>
            </a:r>
            <a:r>
              <a:rPr lang="ru-RU" dirty="0" smtClean="0"/>
              <a:t>, </a:t>
            </a:r>
            <a:r>
              <a:rPr lang="ru-RU" dirty="0" err="1" smtClean="0"/>
              <a:t>катодо-лучевая</a:t>
            </a:r>
            <a:r>
              <a:rPr lang="ru-RU" dirty="0" smtClean="0"/>
              <a:t> трубка). В </a:t>
            </a:r>
            <a:r>
              <a:rPr lang="ru-RU" dirty="0" err="1" smtClean="0"/>
              <a:t>немецкоговорящих</a:t>
            </a:r>
            <a:r>
              <a:rPr lang="ru-RU" dirty="0" smtClean="0"/>
              <a:t> странах кинескоп до сих пор называют трубкой Брауна.</a:t>
            </a:r>
          </a:p>
        </p:txBody>
      </p:sp>
      <p:pic>
        <p:nvPicPr>
          <p:cNvPr id="151554" name="Picture 2"/>
          <p:cNvPicPr>
            <a:picLocks noChangeAspect="1" noChangeArrowheads="1"/>
          </p:cNvPicPr>
          <p:nvPr/>
        </p:nvPicPr>
        <p:blipFill>
          <a:blip r:embed="rId5"/>
          <a:srcRect/>
          <a:stretch>
            <a:fillRect/>
          </a:stretch>
        </p:blipFill>
        <p:spPr bwMode="auto">
          <a:xfrm>
            <a:off x="228576" y="2705096"/>
            <a:ext cx="5610256" cy="2535836"/>
          </a:xfrm>
          <a:prstGeom prst="rect">
            <a:avLst/>
          </a:prstGeom>
          <a:noFill/>
          <a:ln w="9525">
            <a:noFill/>
            <a:miter lim="800000"/>
            <a:headEnd/>
            <a:tailEnd/>
          </a:ln>
          <a:effectLst/>
        </p:spPr>
      </p:pic>
      <p:pic>
        <p:nvPicPr>
          <p:cNvPr id="151555" name="Picture 3"/>
          <p:cNvPicPr>
            <a:picLocks noChangeAspect="1" noChangeArrowheads="1"/>
          </p:cNvPicPr>
          <p:nvPr/>
        </p:nvPicPr>
        <p:blipFill>
          <a:blip r:embed="rId6"/>
          <a:srcRect/>
          <a:stretch>
            <a:fillRect/>
          </a:stretch>
        </p:blipFill>
        <p:spPr bwMode="auto">
          <a:xfrm>
            <a:off x="6472248" y="2614608"/>
            <a:ext cx="2200277" cy="26334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dirty="0" smtClean="0"/>
              <a:t>В Дании, 29-летний лаборант технического сектора телефонной станции г. Копенгаген </a:t>
            </a:r>
            <a:r>
              <a:rPr lang="ru-RU" b="1" dirty="0" err="1" smtClean="0">
                <a:solidFill>
                  <a:srgbClr val="C00000"/>
                </a:solidFill>
              </a:rPr>
              <a:t>Вальдемар</a:t>
            </a:r>
            <a:r>
              <a:rPr lang="ru-RU" b="1" dirty="0" smtClean="0">
                <a:solidFill>
                  <a:srgbClr val="C00000"/>
                </a:solidFill>
              </a:rPr>
              <a:t> </a:t>
            </a:r>
            <a:r>
              <a:rPr lang="ru-RU" b="1" dirty="0" err="1" smtClean="0">
                <a:solidFill>
                  <a:srgbClr val="C00000"/>
                </a:solidFill>
              </a:rPr>
              <a:t>Паульсен</a:t>
            </a:r>
            <a:r>
              <a:rPr lang="ru-RU" b="1" dirty="0" smtClean="0">
                <a:solidFill>
                  <a:srgbClr val="C00000"/>
                </a:solidFill>
              </a:rPr>
              <a:t> </a:t>
            </a:r>
            <a:r>
              <a:rPr lang="ru-RU" dirty="0" smtClean="0"/>
              <a:t>(</a:t>
            </a:r>
            <a:r>
              <a:rPr lang="ru-RU" dirty="0" err="1" smtClean="0"/>
              <a:t>Valdemar</a:t>
            </a:r>
            <a:r>
              <a:rPr lang="ru-RU" dirty="0" smtClean="0"/>
              <a:t> </a:t>
            </a:r>
            <a:r>
              <a:rPr lang="ru-RU" dirty="0" err="1" smtClean="0"/>
              <a:t>Poulsen</a:t>
            </a:r>
            <a:r>
              <a:rPr lang="ru-RU" dirty="0" smtClean="0"/>
              <a:t>, 23.11.1869-23.06.1942) разработал конструкцию аппарата для магнитной записи звука. 1 декабря 1898 г. он запатентовал свое изобретение. Аппарат В. </a:t>
            </a:r>
            <a:r>
              <a:rPr lang="ru-RU" dirty="0" err="1" smtClean="0"/>
              <a:t>Паульсена</a:t>
            </a:r>
            <a:r>
              <a:rPr lang="ru-RU" dirty="0" smtClean="0"/>
              <a:t> получил название «</a:t>
            </a:r>
            <a:r>
              <a:rPr lang="ru-RU" dirty="0" err="1" smtClean="0"/>
              <a:t>телеграфон</a:t>
            </a:r>
            <a:r>
              <a:rPr lang="ru-RU" dirty="0" smtClean="0"/>
              <a:t>» - устройство, в котором запись производилась электрическим способом на тонкую стальную проволоку, намотанную на вращающийся цилиндр.</a:t>
            </a:r>
          </a:p>
        </p:txBody>
      </p:sp>
      <p:pic>
        <p:nvPicPr>
          <p:cNvPr id="152578" name="Picture 2"/>
          <p:cNvPicPr>
            <a:picLocks noChangeAspect="1" noChangeArrowheads="1"/>
          </p:cNvPicPr>
          <p:nvPr/>
        </p:nvPicPr>
        <p:blipFill>
          <a:blip r:embed="rId5"/>
          <a:srcRect/>
          <a:stretch>
            <a:fillRect/>
          </a:stretch>
        </p:blipFill>
        <p:spPr bwMode="auto">
          <a:xfrm>
            <a:off x="228576" y="3248024"/>
            <a:ext cx="3348056" cy="2622644"/>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6"/>
          <a:srcRect/>
          <a:stretch>
            <a:fillRect/>
          </a:stretch>
        </p:blipFill>
        <p:spPr bwMode="auto">
          <a:xfrm>
            <a:off x="5297475" y="3248024"/>
            <a:ext cx="3498869" cy="26241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12 декабря 1901 года </a:t>
            </a:r>
            <a:r>
              <a:rPr lang="ru-RU" dirty="0" err="1" smtClean="0">
                <a:solidFill>
                  <a:srgbClr val="C00000"/>
                </a:solidFill>
              </a:rPr>
              <a:t>Гульельмо</a:t>
            </a:r>
            <a:r>
              <a:rPr lang="ru-RU" dirty="0" smtClean="0">
                <a:solidFill>
                  <a:srgbClr val="C00000"/>
                </a:solidFill>
              </a:rPr>
              <a:t> Маркони </a:t>
            </a:r>
            <a:r>
              <a:rPr lang="ru-RU" dirty="0" smtClean="0"/>
              <a:t>(1874-1937) удалось осуществить трансатлантическую передачу сигнала по радио. Последовательность из точек и тире, переданная с побережья Корнуолл, была принята собственноручно Маркони, находившимся на расстоянии 2700 километров, на берегу острова Ньюфаундленд.</a:t>
            </a:r>
          </a:p>
        </p:txBody>
      </p:sp>
      <p:pic>
        <p:nvPicPr>
          <p:cNvPr id="1028" name="Picture 4"/>
          <p:cNvPicPr>
            <a:picLocks noChangeAspect="1" noChangeArrowheads="1"/>
          </p:cNvPicPr>
          <p:nvPr/>
        </p:nvPicPr>
        <p:blipFill>
          <a:blip r:embed="rId5"/>
          <a:srcRect/>
          <a:stretch>
            <a:fillRect/>
          </a:stretch>
        </p:blipFill>
        <p:spPr bwMode="auto">
          <a:xfrm>
            <a:off x="228576" y="2614608"/>
            <a:ext cx="4252936" cy="3123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a:t>
            </a:r>
            <a:r>
              <a:rPr lang="ru-RU" sz="1200" b="1" dirty="0" smtClean="0">
                <a:solidFill>
                  <a:schemeClr val="bg1"/>
                </a:solidFill>
                <a:latin typeface="Sansation" pitchFamily="2" charset="0"/>
              </a:rPr>
              <a:t>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Известный русский математик, кораблестроитель, академик </a:t>
            </a:r>
            <a:r>
              <a:rPr lang="ru-RU" dirty="0" smtClean="0">
                <a:solidFill>
                  <a:srgbClr val="C00000"/>
                </a:solidFill>
              </a:rPr>
              <a:t>Крылов Алексей Николаевич</a:t>
            </a:r>
            <a:r>
              <a:rPr lang="ru-RU" dirty="0" smtClean="0"/>
              <a:t> (3(15).8.1863 - 26.10.1945)  предложил конструкцию машины для интегрирования обычных дифференциальных уравнений, которая была построена в 1912 году.</a:t>
            </a:r>
          </a:p>
        </p:txBody>
      </p:sp>
      <p:pic>
        <p:nvPicPr>
          <p:cNvPr id="2050" name="Picture 2"/>
          <p:cNvPicPr>
            <a:picLocks noChangeAspect="1" noChangeArrowheads="1"/>
          </p:cNvPicPr>
          <p:nvPr/>
        </p:nvPicPr>
        <p:blipFill>
          <a:blip r:embed="rId5"/>
          <a:srcRect/>
          <a:stretch>
            <a:fillRect/>
          </a:stretch>
        </p:blipFill>
        <p:spPr bwMode="auto">
          <a:xfrm>
            <a:off x="228576" y="2614608"/>
            <a:ext cx="23145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6</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3139321"/>
          </a:xfrm>
          <a:prstGeom prst="rect">
            <a:avLst/>
          </a:prstGeom>
          <a:noFill/>
        </p:spPr>
        <p:txBody>
          <a:bodyPr wrap="square" rtlCol="0">
            <a:spAutoFit/>
          </a:bodyPr>
          <a:lstStyle/>
          <a:p>
            <a:pPr algn="just"/>
            <a:r>
              <a:rPr lang="ru-RU" b="1" dirty="0" smtClean="0">
                <a:solidFill>
                  <a:srgbClr val="C00000"/>
                </a:solidFill>
              </a:rPr>
              <a:t>Абак</a:t>
            </a:r>
            <a:r>
              <a:rPr lang="ru-RU" dirty="0" smtClean="0"/>
              <a:t> от лат. "</a:t>
            </a:r>
            <a:r>
              <a:rPr lang="ru-RU" dirty="0" err="1" smtClean="0"/>
              <a:t>аbacus</a:t>
            </a:r>
            <a:r>
              <a:rPr lang="ru-RU" dirty="0" smtClean="0"/>
              <a:t>", греч. "</a:t>
            </a:r>
            <a:r>
              <a:rPr lang="ru-RU" dirty="0" err="1" smtClean="0"/>
              <a:t>аbax</a:t>
            </a:r>
            <a:r>
              <a:rPr lang="ru-RU" dirty="0" smtClean="0"/>
              <a:t>" - доска. Это первый прибор позиционного (поразрядного) счета. Появился в 5 в. до н.э. в странах Древнего Востока. В Грецию абак завезен финикийцами и стал там «походным инструментом» греческих купцов. В 1846 г. на острове </a:t>
            </a:r>
            <a:r>
              <a:rPr lang="ru-RU" dirty="0" err="1" smtClean="0"/>
              <a:t>Саламин</a:t>
            </a:r>
            <a:r>
              <a:rPr lang="ru-RU" dirty="0" smtClean="0"/>
              <a:t> в Эгейском море был найден единственный сохранившийся греческий абак – «</a:t>
            </a:r>
            <a:r>
              <a:rPr lang="ru-RU" dirty="0" err="1" smtClean="0"/>
              <a:t>саламинская</a:t>
            </a:r>
            <a:r>
              <a:rPr lang="ru-RU" dirty="0" smtClean="0"/>
              <a:t> плита», в виде мраморной доски 150х75 см.</a:t>
            </a:r>
          </a:p>
          <a:p>
            <a:pPr algn="just"/>
            <a:r>
              <a:rPr lang="ru-RU" dirty="0" smtClean="0"/>
              <a:t>Древнегреческий абак представлял собой посыпанную морским песком дощечку. На песке проходились бороздки, на которых камешками обозначались числа. Одна бороздка соответствовала единицам, другая - десяткам и т.д. Если в какой-то бороздке при счете набиралось более 10 камешков, их снимали и добавляли один камешек к следующему разряду.</a:t>
            </a:r>
            <a:endParaRPr lang="ru-RU" dirty="0"/>
          </a:p>
        </p:txBody>
      </p:sp>
      <p:pic>
        <p:nvPicPr>
          <p:cNvPr id="61442" name="Picture 2"/>
          <p:cNvPicPr>
            <a:picLocks noChangeAspect="1" noChangeArrowheads="1"/>
          </p:cNvPicPr>
          <p:nvPr/>
        </p:nvPicPr>
        <p:blipFill>
          <a:blip r:embed="rId5"/>
          <a:srcRect/>
          <a:stretch>
            <a:fillRect/>
          </a:stretch>
        </p:blipFill>
        <p:spPr bwMode="auto">
          <a:xfrm>
            <a:off x="2943216" y="4243392"/>
            <a:ext cx="3543304" cy="18753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a:t>
            </a:r>
            <a:r>
              <a:rPr lang="ru-RU" sz="1200" b="1" dirty="0" smtClean="0">
                <a:solidFill>
                  <a:schemeClr val="bg1"/>
                </a:solidFill>
                <a:latin typeface="Sansation" pitchFamily="2" charset="0"/>
              </a:rPr>
              <a:t>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477328"/>
          </a:xfrm>
          <a:prstGeom prst="rect">
            <a:avLst/>
          </a:prstGeom>
        </p:spPr>
        <p:txBody>
          <a:bodyPr wrap="square">
            <a:spAutoFit/>
          </a:bodyPr>
          <a:lstStyle/>
          <a:p>
            <a:pPr algn="just"/>
            <a:r>
              <a:rPr lang="ru-RU" dirty="0" smtClean="0"/>
              <a:t>Английский ученый в области радиотехники и электротехники, член Лондонского королевского общества (1892) </a:t>
            </a:r>
            <a:r>
              <a:rPr lang="ru-RU" b="1" dirty="0" smtClean="0">
                <a:solidFill>
                  <a:srgbClr val="C00000"/>
                </a:solidFill>
              </a:rPr>
              <a:t>Джон </a:t>
            </a:r>
            <a:r>
              <a:rPr lang="ru-RU" b="1" dirty="0" err="1" smtClean="0">
                <a:solidFill>
                  <a:srgbClr val="C00000"/>
                </a:solidFill>
              </a:rPr>
              <a:t>Амброз</a:t>
            </a:r>
            <a:r>
              <a:rPr lang="ru-RU" b="1" dirty="0" smtClean="0">
                <a:solidFill>
                  <a:srgbClr val="C00000"/>
                </a:solidFill>
              </a:rPr>
              <a:t> Флеминг</a:t>
            </a:r>
            <a:r>
              <a:rPr lang="ru-RU" dirty="0" smtClean="0">
                <a:solidFill>
                  <a:srgbClr val="C00000"/>
                </a:solidFill>
              </a:rPr>
              <a:t> </a:t>
            </a:r>
            <a:r>
              <a:rPr lang="ru-RU" dirty="0" smtClean="0"/>
              <a:t>(</a:t>
            </a:r>
            <a:r>
              <a:rPr lang="ru-RU" dirty="0" err="1" smtClean="0"/>
              <a:t>John</a:t>
            </a:r>
            <a:r>
              <a:rPr lang="ru-RU" dirty="0" smtClean="0"/>
              <a:t> </a:t>
            </a:r>
            <a:r>
              <a:rPr lang="ru-RU" dirty="0" err="1" smtClean="0"/>
              <a:t>Ambrose</a:t>
            </a:r>
            <a:r>
              <a:rPr lang="ru-RU" dirty="0" smtClean="0"/>
              <a:t> </a:t>
            </a:r>
            <a:r>
              <a:rPr lang="ru-RU" dirty="0" err="1" smtClean="0"/>
              <a:t>Fleming</a:t>
            </a:r>
            <a:r>
              <a:rPr lang="ru-RU" dirty="0" smtClean="0"/>
              <a:t>, 29.11.1849 -18.4.1945), изучая "эффект Эдисона", создает диод. Диоды используются для преобразования радиоволн в </a:t>
            </a:r>
            <a:r>
              <a:rPr lang="ru-RU" dirty="0" err="1" smtClean="0"/>
              <a:t>электросигналы</a:t>
            </a:r>
            <a:r>
              <a:rPr lang="ru-RU" dirty="0" smtClean="0"/>
              <a:t>, которые могут передаваться на большие расстояния. </a:t>
            </a:r>
          </a:p>
        </p:txBody>
      </p:sp>
      <p:pic>
        <p:nvPicPr>
          <p:cNvPr id="4098" name="Picture 2" descr="&amp;Dcy;&amp;zhcy;&amp;ocy;&amp;ncy; &amp;Acy;&amp;mcy;&amp;bcy;&amp;rcy;&amp;ocy;&amp;zcy; &amp;Fcy;&amp;lcy;&amp;iecy;&amp;mcy;&amp;icy;&amp;ncy;&amp;gcy;"/>
          <p:cNvPicPr>
            <a:picLocks noChangeAspect="1" noChangeArrowheads="1"/>
          </p:cNvPicPr>
          <p:nvPr/>
        </p:nvPicPr>
        <p:blipFill>
          <a:blip r:embed="rId5"/>
          <a:srcRect/>
          <a:stretch>
            <a:fillRect/>
          </a:stretch>
        </p:blipFill>
        <p:spPr bwMode="auto">
          <a:xfrm>
            <a:off x="1495408" y="2886072"/>
            <a:ext cx="2352688" cy="3187893"/>
          </a:xfrm>
          <a:prstGeom prst="rect">
            <a:avLst/>
          </a:prstGeom>
          <a:noFill/>
        </p:spPr>
      </p:pic>
      <p:pic>
        <p:nvPicPr>
          <p:cNvPr id="4099" name="Picture 3"/>
          <p:cNvPicPr>
            <a:picLocks noChangeAspect="1" noChangeArrowheads="1"/>
          </p:cNvPicPr>
          <p:nvPr/>
        </p:nvPicPr>
        <p:blipFill>
          <a:blip r:embed="rId6"/>
          <a:srcRect/>
          <a:stretch>
            <a:fillRect/>
          </a:stretch>
        </p:blipFill>
        <p:spPr bwMode="auto">
          <a:xfrm>
            <a:off x="5567368" y="2795584"/>
            <a:ext cx="904880" cy="334531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a:t>
            </a:r>
            <a:r>
              <a:rPr lang="en-US" sz="1600" b="1" dirty="0" smtClean="0">
                <a:solidFill>
                  <a:schemeClr val="bg1"/>
                </a:solidFill>
                <a:latin typeface="Sansation" pitchFamily="2" charset="0"/>
              </a:rPr>
              <a:t>7</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dirty="0" smtClean="0"/>
              <a:t>В 1907 г. американский инженер </a:t>
            </a:r>
            <a:r>
              <a:rPr lang="ru-RU" b="1" dirty="0" smtClean="0">
                <a:solidFill>
                  <a:srgbClr val="C00000"/>
                </a:solidFill>
              </a:rPr>
              <a:t>Ли де </a:t>
            </a:r>
            <a:r>
              <a:rPr lang="ru-RU" b="1" dirty="0" err="1" smtClean="0">
                <a:solidFill>
                  <a:srgbClr val="C00000"/>
                </a:solidFill>
              </a:rPr>
              <a:t>Форест</a:t>
            </a:r>
            <a:r>
              <a:rPr lang="ru-RU" dirty="0" smtClean="0"/>
              <a:t> (</a:t>
            </a:r>
            <a:r>
              <a:rPr lang="ru-RU" dirty="0" err="1" smtClean="0"/>
              <a:t>Lee</a:t>
            </a:r>
            <a:r>
              <a:rPr lang="ru-RU" dirty="0" smtClean="0"/>
              <a:t> </a:t>
            </a:r>
            <a:r>
              <a:rPr lang="ru-RU" dirty="0" err="1" smtClean="0"/>
              <a:t>De</a:t>
            </a:r>
            <a:r>
              <a:rPr lang="ru-RU" dirty="0" smtClean="0"/>
              <a:t> </a:t>
            </a:r>
            <a:r>
              <a:rPr lang="ru-RU" dirty="0" err="1" smtClean="0"/>
              <a:t>Forest</a:t>
            </a:r>
            <a:r>
              <a:rPr lang="ru-RU" dirty="0" smtClean="0"/>
              <a:t>, 26.09.1873-30.06.1961) установил, что поместив между катодом и анодом металлическую сетку и подавая на нее напряжение можно управлять анодным током практически без инерционно и с малой затратой энергии. Так появилась первая электронная усилительная лампа – </a:t>
            </a:r>
            <a:r>
              <a:rPr lang="ru-RU" b="1" dirty="0" smtClean="0">
                <a:solidFill>
                  <a:srgbClr val="C00000"/>
                </a:solidFill>
              </a:rPr>
              <a:t>триод</a:t>
            </a:r>
            <a:r>
              <a:rPr lang="ru-RU" dirty="0" smtClean="0"/>
              <a:t>. Ее свойства как прибора для усиления и генерирования высокочастотных колебаний обусловили быстрое развитие радиосвязи. Триод стал основным элементом ламповых ЭВМ. </a:t>
            </a:r>
          </a:p>
        </p:txBody>
      </p:sp>
      <p:pic>
        <p:nvPicPr>
          <p:cNvPr id="162818" name="Picture 2"/>
          <p:cNvPicPr>
            <a:picLocks noChangeAspect="1" noChangeArrowheads="1"/>
          </p:cNvPicPr>
          <p:nvPr/>
        </p:nvPicPr>
        <p:blipFill>
          <a:blip r:embed="rId5"/>
          <a:srcRect/>
          <a:stretch>
            <a:fillRect/>
          </a:stretch>
        </p:blipFill>
        <p:spPr bwMode="auto">
          <a:xfrm>
            <a:off x="2400288" y="3609976"/>
            <a:ext cx="4458451" cy="17192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dirty="0" smtClean="0"/>
              <a:t>Русский ученый </a:t>
            </a:r>
            <a:r>
              <a:rPr lang="ru-RU" b="1" dirty="0" smtClean="0">
                <a:solidFill>
                  <a:srgbClr val="C00000"/>
                </a:solidFill>
              </a:rPr>
              <a:t>Михаил Александрович Бонч-Бруевич</a:t>
            </a:r>
            <a:r>
              <a:rPr lang="ru-RU" dirty="0" smtClean="0">
                <a:solidFill>
                  <a:srgbClr val="C00000"/>
                </a:solidFill>
              </a:rPr>
              <a:t> </a:t>
            </a:r>
            <a:r>
              <a:rPr lang="ru-RU" dirty="0" smtClean="0"/>
              <a:t>(9(21).02.1888, Орел - 07.03.1940, Ленинград) и английские ученые </a:t>
            </a:r>
            <a:r>
              <a:rPr lang="ru-RU" dirty="0" err="1" smtClean="0"/>
              <a:t>В.Икклз</a:t>
            </a:r>
            <a:r>
              <a:rPr lang="ru-RU" dirty="0" smtClean="0"/>
              <a:t> и </a:t>
            </a:r>
            <a:r>
              <a:rPr lang="ru-RU" dirty="0" err="1" smtClean="0"/>
              <a:t>Ф.Джордан</a:t>
            </a:r>
            <a:r>
              <a:rPr lang="ru-RU" dirty="0" smtClean="0"/>
              <a:t> (1919) независимо друг от друга создали электронное</a:t>
            </a:r>
            <a:r>
              <a:rPr lang="en-US" dirty="0" smtClean="0"/>
              <a:t> </a:t>
            </a:r>
            <a:r>
              <a:rPr lang="ru-RU" dirty="0" smtClean="0"/>
              <a:t>реле, названное англичанами </a:t>
            </a:r>
            <a:r>
              <a:rPr lang="ru-RU" b="1" dirty="0" smtClean="0">
                <a:solidFill>
                  <a:srgbClr val="C00000"/>
                </a:solidFill>
              </a:rPr>
              <a:t>триггером</a:t>
            </a:r>
            <a:r>
              <a:rPr lang="ru-RU" dirty="0" smtClean="0"/>
              <a:t>, которое сыграло большую роль в развитии компьютерной техники. Это электронное устройство было способно запоминать электрические сигналы.</a:t>
            </a:r>
            <a:endParaRPr lang="en-US" dirty="0" smtClean="0"/>
          </a:p>
          <a:p>
            <a:pPr algn="just"/>
            <a:endParaRPr lang="en-US" dirty="0" smtClean="0"/>
          </a:p>
          <a:p>
            <a:pPr algn="just"/>
            <a:endParaRPr lang="ru-RU" dirty="0" smtClean="0"/>
          </a:p>
        </p:txBody>
      </p:sp>
      <p:sp>
        <p:nvSpPr>
          <p:cNvPr id="10" name="Прямоугольник 9"/>
          <p:cNvSpPr/>
          <p:nvPr/>
        </p:nvSpPr>
        <p:spPr>
          <a:xfrm>
            <a:off x="138088" y="2738390"/>
            <a:ext cx="4572000" cy="2862322"/>
          </a:xfrm>
          <a:prstGeom prst="rect">
            <a:avLst/>
          </a:prstGeom>
        </p:spPr>
        <p:txBody>
          <a:bodyPr>
            <a:spAutoFit/>
          </a:bodyPr>
          <a:lstStyle/>
          <a:p>
            <a:pPr algn="just"/>
            <a:r>
              <a:rPr lang="ru-RU" dirty="0" smtClean="0"/>
              <a:t>По принципу действия триггер похож на качели с защелками, установленными в верхних точках качания. Достигнут качели одной верхней точки – сработает защелка, качание остановится, и в этом устойчивом состоянии они могут быть как угодно долго. Откроется защелка – качание возобновится до другой верхней точки, здесь также сработает защелка, снова остановка, и так – сколько угодно раз. </a:t>
            </a:r>
            <a:endParaRPr lang="ru-RU" dirty="0"/>
          </a:p>
        </p:txBody>
      </p:sp>
      <p:pic>
        <p:nvPicPr>
          <p:cNvPr id="163842" name="Picture 2"/>
          <p:cNvPicPr>
            <a:picLocks noChangeAspect="1" noChangeArrowheads="1"/>
          </p:cNvPicPr>
          <p:nvPr/>
        </p:nvPicPr>
        <p:blipFill>
          <a:blip r:embed="rId5"/>
          <a:srcRect/>
          <a:stretch>
            <a:fillRect/>
          </a:stretch>
        </p:blipFill>
        <p:spPr bwMode="auto">
          <a:xfrm>
            <a:off x="5176861" y="2705096"/>
            <a:ext cx="36480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308324"/>
          </a:xfrm>
          <a:prstGeom prst="rect">
            <a:avLst/>
          </a:prstGeom>
        </p:spPr>
        <p:txBody>
          <a:bodyPr wrap="square">
            <a:spAutoFit/>
          </a:bodyPr>
          <a:lstStyle/>
          <a:p>
            <a:pPr algn="just"/>
            <a:r>
              <a:rPr lang="ru-RU" dirty="0" smtClean="0"/>
              <a:t>В 1919 г. норвежский инженер </a:t>
            </a:r>
            <a:r>
              <a:rPr lang="ru-RU" b="1" dirty="0" smtClean="0">
                <a:solidFill>
                  <a:srgbClr val="C00000"/>
                </a:solidFill>
              </a:rPr>
              <a:t>Фредерик </a:t>
            </a:r>
            <a:r>
              <a:rPr lang="ru-RU" b="1" dirty="0" err="1" smtClean="0">
                <a:solidFill>
                  <a:srgbClr val="C00000"/>
                </a:solidFill>
              </a:rPr>
              <a:t>Розинг</a:t>
            </a:r>
            <a:r>
              <a:rPr lang="ru-RU" b="1" dirty="0" smtClean="0">
                <a:solidFill>
                  <a:srgbClr val="C00000"/>
                </a:solidFill>
              </a:rPr>
              <a:t> </a:t>
            </a:r>
            <a:r>
              <a:rPr lang="ru-RU" b="1" dirty="0" err="1" smtClean="0">
                <a:solidFill>
                  <a:srgbClr val="C00000"/>
                </a:solidFill>
              </a:rPr>
              <a:t>Бюль</a:t>
            </a:r>
            <a:r>
              <a:rPr lang="ru-RU" dirty="0" smtClean="0">
                <a:solidFill>
                  <a:srgbClr val="C00000"/>
                </a:solidFill>
              </a:rPr>
              <a:t> </a:t>
            </a:r>
            <a:r>
              <a:rPr lang="ru-RU" dirty="0" smtClean="0"/>
              <a:t>(</a:t>
            </a:r>
            <a:r>
              <a:rPr lang="ru-RU" dirty="0" err="1" smtClean="0"/>
              <a:t>Frederik</a:t>
            </a:r>
            <a:r>
              <a:rPr lang="ru-RU" dirty="0" smtClean="0"/>
              <a:t> </a:t>
            </a:r>
            <a:r>
              <a:rPr lang="ru-RU" dirty="0" err="1" smtClean="0"/>
              <a:t>Rosing</a:t>
            </a:r>
            <a:r>
              <a:rPr lang="ru-RU" dirty="0" smtClean="0"/>
              <a:t> </a:t>
            </a:r>
            <a:r>
              <a:rPr lang="ru-RU" dirty="0" err="1" smtClean="0"/>
              <a:t>Bull</a:t>
            </a:r>
            <a:r>
              <a:rPr lang="ru-RU" dirty="0" smtClean="0"/>
              <a:t>, 1882-1925) усовершенствовал устройство Холлерита и разработал принципы нового устройства, выполняющего расчет при существенно меньшем числе операций. </a:t>
            </a:r>
          </a:p>
          <a:p>
            <a:pPr algn="just"/>
            <a:r>
              <a:rPr lang="ru-RU" dirty="0" smtClean="0"/>
              <a:t>Оно обеспечивало выполнение множества операций на машине Холлерита за один шаг благодаря тому, что критерии выборки колонки и суммирования по ней задавались заранее (программировались!). Через два года машина </a:t>
            </a:r>
            <a:r>
              <a:rPr lang="ru-RU" dirty="0" err="1" smtClean="0"/>
              <a:t>Бюля</a:t>
            </a:r>
            <a:r>
              <a:rPr lang="ru-RU" dirty="0" smtClean="0"/>
              <a:t> начала свой путь в качестве программируемого табулятора, жизнь которого была особенно долгой в статистических службах многих стран мира.  </a:t>
            </a:r>
          </a:p>
        </p:txBody>
      </p:sp>
      <p:pic>
        <p:nvPicPr>
          <p:cNvPr id="164866" name="Picture 2"/>
          <p:cNvPicPr>
            <a:picLocks noChangeAspect="1" noChangeArrowheads="1"/>
          </p:cNvPicPr>
          <p:nvPr/>
        </p:nvPicPr>
        <p:blipFill>
          <a:blip r:embed="rId5"/>
          <a:srcRect/>
          <a:stretch>
            <a:fillRect/>
          </a:stretch>
        </p:blipFill>
        <p:spPr bwMode="auto">
          <a:xfrm>
            <a:off x="4752976" y="3524266"/>
            <a:ext cx="3981448" cy="2619374"/>
          </a:xfrm>
          <a:prstGeom prst="rect">
            <a:avLst/>
          </a:prstGeom>
          <a:noFill/>
          <a:ln w="9525">
            <a:noFill/>
            <a:miter lim="800000"/>
            <a:headEnd/>
            <a:tailEnd/>
          </a:ln>
          <a:effectLst/>
        </p:spPr>
      </p:pic>
      <p:pic>
        <p:nvPicPr>
          <p:cNvPr id="164867" name="Picture 3"/>
          <p:cNvPicPr>
            <a:picLocks noChangeAspect="1" noChangeArrowheads="1"/>
          </p:cNvPicPr>
          <p:nvPr/>
        </p:nvPicPr>
        <p:blipFill>
          <a:blip r:embed="rId6"/>
          <a:srcRect/>
          <a:stretch>
            <a:fillRect/>
          </a:stretch>
        </p:blipFill>
        <p:spPr bwMode="auto">
          <a:xfrm>
            <a:off x="1223944" y="3700464"/>
            <a:ext cx="1682256" cy="23955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В 1923 г. американский ученый русского происхождения </a:t>
            </a:r>
            <a:r>
              <a:rPr lang="ru-RU" b="1" dirty="0" smtClean="0">
                <a:solidFill>
                  <a:srgbClr val="C00000"/>
                </a:solidFill>
              </a:rPr>
              <a:t>Владимир Кузьмич Зворыкин</a:t>
            </a:r>
            <a:r>
              <a:rPr lang="ru-RU" dirty="0" smtClean="0"/>
              <a:t> (Vladimir </a:t>
            </a:r>
            <a:r>
              <a:rPr lang="ru-RU" dirty="0" err="1" smtClean="0"/>
              <a:t>Zworykin</a:t>
            </a:r>
            <a:r>
              <a:rPr lang="ru-RU" dirty="0" smtClean="0"/>
              <a:t>, 17(29).07.1889, Муром, Россия - 29.07.1982, </a:t>
            </a:r>
            <a:r>
              <a:rPr lang="ru-RU" dirty="0" err="1" smtClean="0"/>
              <a:t>Принстон</a:t>
            </a:r>
            <a:r>
              <a:rPr lang="ru-RU" dirty="0" smtClean="0"/>
              <a:t>, Нью-Джерси, США) изобрел иконоскоп — передающую электронную </a:t>
            </a:r>
            <a:r>
              <a:rPr lang="ru-RU" b="1" dirty="0" smtClean="0">
                <a:solidFill>
                  <a:srgbClr val="C00000"/>
                </a:solidFill>
              </a:rPr>
              <a:t>телевизионную трубку</a:t>
            </a:r>
            <a:r>
              <a:rPr lang="ru-RU" dirty="0" smtClean="0"/>
              <a:t>. Телевизионная трубка (кинескоп) Зворыкина стала основным элементом современных телевизоров. </a:t>
            </a:r>
          </a:p>
        </p:txBody>
      </p:sp>
      <p:pic>
        <p:nvPicPr>
          <p:cNvPr id="165890" name="Picture 2"/>
          <p:cNvPicPr>
            <a:picLocks noChangeAspect="1" noChangeArrowheads="1"/>
          </p:cNvPicPr>
          <p:nvPr/>
        </p:nvPicPr>
        <p:blipFill>
          <a:blip r:embed="rId5"/>
          <a:srcRect/>
          <a:stretch>
            <a:fillRect/>
          </a:stretch>
        </p:blipFill>
        <p:spPr bwMode="auto">
          <a:xfrm>
            <a:off x="681016" y="2886072"/>
            <a:ext cx="2262200" cy="3125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923330"/>
          </a:xfrm>
          <a:prstGeom prst="rect">
            <a:avLst/>
          </a:prstGeom>
        </p:spPr>
        <p:txBody>
          <a:bodyPr wrap="square">
            <a:spAutoFit/>
          </a:bodyPr>
          <a:lstStyle/>
          <a:p>
            <a:pPr algn="just"/>
            <a:r>
              <a:rPr lang="ru-RU" dirty="0" smtClean="0"/>
              <a:t>В Германии была изобретена пластмассовая гибкая лента с нанесенным на нее магнитным порошком.  Создан первый магнитофон (на ленте) - вот с него и пошло название «Магнитофон» (</a:t>
            </a:r>
            <a:r>
              <a:rPr lang="ru-RU" dirty="0" err="1" smtClean="0"/>
              <a:t>Magnetophon</a:t>
            </a:r>
            <a:r>
              <a:rPr lang="ru-RU" dirty="0" smtClean="0"/>
              <a:t>). </a:t>
            </a:r>
          </a:p>
        </p:txBody>
      </p:sp>
      <p:pic>
        <p:nvPicPr>
          <p:cNvPr id="166914" name="Picture 2"/>
          <p:cNvPicPr>
            <a:picLocks noChangeAspect="1" noChangeArrowheads="1"/>
          </p:cNvPicPr>
          <p:nvPr/>
        </p:nvPicPr>
        <p:blipFill>
          <a:blip r:embed="rId5"/>
          <a:srcRect/>
          <a:stretch>
            <a:fillRect/>
          </a:stretch>
        </p:blipFill>
        <p:spPr bwMode="auto">
          <a:xfrm>
            <a:off x="2671752" y="2343144"/>
            <a:ext cx="3314011" cy="244317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b="1" dirty="0" err="1" smtClean="0">
                <a:solidFill>
                  <a:srgbClr val="C00000"/>
                </a:solidFill>
              </a:rPr>
              <a:t>Вэннивер</a:t>
            </a:r>
            <a:r>
              <a:rPr lang="ru-RU" b="1" dirty="0" smtClean="0">
                <a:solidFill>
                  <a:srgbClr val="C00000"/>
                </a:solidFill>
              </a:rPr>
              <a:t> Буш </a:t>
            </a:r>
            <a:r>
              <a:rPr lang="ru-RU" dirty="0" smtClean="0"/>
              <a:t>(</a:t>
            </a:r>
            <a:r>
              <a:rPr lang="ru-RU" dirty="0" err="1" smtClean="0"/>
              <a:t>Vannevar</a:t>
            </a:r>
            <a:r>
              <a:rPr lang="ru-RU" dirty="0" smtClean="0"/>
              <a:t> </a:t>
            </a:r>
            <a:r>
              <a:rPr lang="ru-RU" dirty="0" err="1" smtClean="0"/>
              <a:t>Bush</a:t>
            </a:r>
            <a:r>
              <a:rPr lang="ru-RU" dirty="0" smtClean="0"/>
              <a:t>, 11.03.1890-28.06.1974) конструирует </a:t>
            </a:r>
            <a:r>
              <a:rPr lang="ru-RU" b="1" dirty="0" smtClean="0">
                <a:solidFill>
                  <a:srgbClr val="C00000"/>
                </a:solidFill>
              </a:rPr>
              <a:t>дифференциальный анализатор </a:t>
            </a:r>
            <a:r>
              <a:rPr lang="ru-RU" dirty="0" smtClean="0"/>
              <a:t>(фактически повторил конструкцию Кельвина-Томпсона). По сути, это первая успешная попытка создать компьютер, способный выполнять громоздкие научные вычисления. </a:t>
            </a:r>
          </a:p>
          <a:p>
            <a:pPr algn="just"/>
            <a:r>
              <a:rPr lang="ru-RU" dirty="0" smtClean="0"/>
              <a:t>Роль Буша в истории компьютерных технологий очень велика, но наиболее часто его имя всплывает в связи с пророческой статьей "</a:t>
            </a:r>
            <a:r>
              <a:rPr lang="ru-RU" dirty="0" err="1" smtClean="0"/>
              <a:t>As</a:t>
            </a:r>
            <a:r>
              <a:rPr lang="ru-RU" dirty="0" smtClean="0"/>
              <a:t> </a:t>
            </a:r>
            <a:r>
              <a:rPr lang="ru-RU" dirty="0" err="1" smtClean="0"/>
              <a:t>We</a:t>
            </a:r>
            <a:r>
              <a:rPr lang="ru-RU" dirty="0" smtClean="0"/>
              <a:t> </a:t>
            </a:r>
            <a:r>
              <a:rPr lang="ru-RU" dirty="0" err="1" smtClean="0"/>
              <a:t>May</a:t>
            </a:r>
            <a:r>
              <a:rPr lang="ru-RU" dirty="0" smtClean="0"/>
              <a:t> </a:t>
            </a:r>
            <a:r>
              <a:rPr lang="ru-RU" dirty="0" err="1" smtClean="0"/>
              <a:t>Think</a:t>
            </a:r>
            <a:r>
              <a:rPr lang="ru-RU" dirty="0" smtClean="0"/>
              <a:t>" (1945), в которой он описывает </a:t>
            </a:r>
            <a:r>
              <a:rPr lang="ru-RU" b="1" dirty="0" smtClean="0">
                <a:solidFill>
                  <a:srgbClr val="C00000"/>
                </a:solidFill>
              </a:rPr>
              <a:t>концепцию гипертекста</a:t>
            </a:r>
            <a:r>
              <a:rPr lang="ru-RU" dirty="0" smtClean="0"/>
              <a:t>.</a:t>
            </a:r>
          </a:p>
        </p:txBody>
      </p:sp>
      <p:pic>
        <p:nvPicPr>
          <p:cNvPr id="167938" name="Picture 2"/>
          <p:cNvPicPr>
            <a:picLocks noChangeAspect="1" noChangeArrowheads="1"/>
          </p:cNvPicPr>
          <p:nvPr/>
        </p:nvPicPr>
        <p:blipFill>
          <a:blip r:embed="rId5"/>
          <a:srcRect/>
          <a:stretch>
            <a:fillRect/>
          </a:stretch>
        </p:blipFill>
        <p:spPr bwMode="auto">
          <a:xfrm>
            <a:off x="2400288" y="3321476"/>
            <a:ext cx="4252936" cy="282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200329"/>
          </a:xfrm>
          <a:prstGeom prst="rect">
            <a:avLst/>
          </a:prstGeom>
        </p:spPr>
        <p:txBody>
          <a:bodyPr wrap="square">
            <a:spAutoFit/>
          </a:bodyPr>
          <a:lstStyle/>
          <a:p>
            <a:pPr algn="just"/>
            <a:r>
              <a:rPr lang="ru-RU" dirty="0" smtClean="0"/>
              <a:t>Американский математик </a:t>
            </a:r>
            <a:r>
              <a:rPr lang="ru-RU" b="1" dirty="0" smtClean="0">
                <a:solidFill>
                  <a:srgbClr val="C00000"/>
                </a:solidFill>
              </a:rPr>
              <a:t>Алан </a:t>
            </a:r>
            <a:r>
              <a:rPr lang="ru-RU" b="1" dirty="0" err="1" smtClean="0">
                <a:solidFill>
                  <a:srgbClr val="C00000"/>
                </a:solidFill>
              </a:rPr>
              <a:t>Матисон</a:t>
            </a:r>
            <a:r>
              <a:rPr lang="ru-RU" b="1" dirty="0" smtClean="0">
                <a:solidFill>
                  <a:srgbClr val="C00000"/>
                </a:solidFill>
              </a:rPr>
              <a:t> Тьюринг </a:t>
            </a:r>
            <a:r>
              <a:rPr lang="ru-RU" dirty="0" smtClean="0"/>
              <a:t>(</a:t>
            </a:r>
            <a:r>
              <a:rPr lang="ru-RU" dirty="0" err="1" smtClean="0"/>
              <a:t>Alan</a:t>
            </a:r>
            <a:r>
              <a:rPr lang="ru-RU" dirty="0" smtClean="0"/>
              <a:t> </a:t>
            </a:r>
            <a:r>
              <a:rPr lang="ru-RU" dirty="0" err="1" smtClean="0"/>
              <a:t>Mathison</a:t>
            </a:r>
            <a:r>
              <a:rPr lang="ru-RU" dirty="0" smtClean="0"/>
              <a:t> </a:t>
            </a:r>
            <a:r>
              <a:rPr lang="ru-RU" dirty="0" err="1" smtClean="0"/>
              <a:t>Turing</a:t>
            </a:r>
            <a:r>
              <a:rPr lang="ru-RU" dirty="0" smtClean="0"/>
              <a:t>, 23.06.1912 - 07.06.1954) (статья "О вычислительных числах") и независимо от него американский математик и логик Э.Пост (уроженец Польши) выдвинули и разработали концепцию абстрактной вычислительной машины. </a:t>
            </a:r>
          </a:p>
        </p:txBody>
      </p:sp>
      <p:pic>
        <p:nvPicPr>
          <p:cNvPr id="168962" name="Picture 2"/>
          <p:cNvPicPr>
            <a:picLocks noChangeAspect="1" noChangeArrowheads="1"/>
          </p:cNvPicPr>
          <p:nvPr/>
        </p:nvPicPr>
        <p:blipFill>
          <a:blip r:embed="rId5"/>
          <a:srcRect/>
          <a:stretch>
            <a:fillRect/>
          </a:stretch>
        </p:blipFill>
        <p:spPr bwMode="auto">
          <a:xfrm>
            <a:off x="6562736" y="2614608"/>
            <a:ext cx="2295527" cy="2860928"/>
          </a:xfrm>
          <a:prstGeom prst="rect">
            <a:avLst/>
          </a:prstGeom>
          <a:noFill/>
          <a:ln w="9525">
            <a:noFill/>
            <a:miter lim="800000"/>
            <a:headEnd/>
            <a:tailEnd/>
          </a:ln>
          <a:effectLst/>
        </p:spPr>
      </p:pic>
      <p:sp>
        <p:nvSpPr>
          <p:cNvPr id="11" name="Прямоугольник 10"/>
          <p:cNvSpPr/>
          <p:nvPr/>
        </p:nvSpPr>
        <p:spPr>
          <a:xfrm>
            <a:off x="138088" y="2433632"/>
            <a:ext cx="6424648" cy="1754326"/>
          </a:xfrm>
          <a:prstGeom prst="rect">
            <a:avLst/>
          </a:prstGeom>
        </p:spPr>
        <p:txBody>
          <a:bodyPr wrap="square">
            <a:spAutoFit/>
          </a:bodyPr>
          <a:lstStyle/>
          <a:p>
            <a:pPr algn="just"/>
            <a:r>
              <a:rPr lang="ru-RU" b="1" dirty="0" smtClean="0">
                <a:solidFill>
                  <a:srgbClr val="C00000"/>
                </a:solidFill>
              </a:rPr>
              <a:t>"Машина Тьюринга" </a:t>
            </a:r>
            <a:r>
              <a:rPr lang="ru-RU" dirty="0" smtClean="0"/>
              <a:t>- гипотетический универсальный преобразователь дискретной информации, теоретическая вычислительная система. Тьюринг и Пост показали принципиальную возможность решения автоматами любой проблемы при условии возможности ее алгоритмизации с учетом выполняемых ими операций.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Конрад </a:t>
            </a:r>
            <a:r>
              <a:rPr lang="ru-RU" dirty="0" err="1" smtClean="0"/>
              <a:t>Цузе</a:t>
            </a:r>
            <a:r>
              <a:rPr lang="ru-RU" dirty="0" smtClean="0"/>
              <a:t> (</a:t>
            </a:r>
            <a:r>
              <a:rPr lang="ru-RU" dirty="0" err="1" smtClean="0"/>
              <a:t>Konrad</a:t>
            </a:r>
            <a:r>
              <a:rPr lang="ru-RU" dirty="0" smtClean="0"/>
              <a:t> </a:t>
            </a:r>
            <a:r>
              <a:rPr lang="ru-RU" dirty="0" err="1" smtClean="0"/>
              <a:t>Zuse</a:t>
            </a:r>
            <a:r>
              <a:rPr lang="ru-RU" dirty="0" smtClean="0"/>
              <a:t>, 1910-1995) создал вычислительную машину Z1, которая имела клавиатуру для ввода условий задачи. По завершению вычислений результат высвечивался на панели с множеством маленьких лампочек. Общая площадь, которую занимала машина составляла 4 кв.м. Конрад </a:t>
            </a:r>
            <a:r>
              <a:rPr lang="ru-RU" dirty="0" err="1" smtClean="0"/>
              <a:t>Цузе</a:t>
            </a:r>
            <a:r>
              <a:rPr lang="ru-RU" dirty="0" smtClean="0"/>
              <a:t> запатентовал способ автоматических вычислений.</a:t>
            </a:r>
          </a:p>
        </p:txBody>
      </p:sp>
      <p:pic>
        <p:nvPicPr>
          <p:cNvPr id="169986" name="Picture 2"/>
          <p:cNvPicPr>
            <a:picLocks noChangeAspect="1" noChangeArrowheads="1"/>
          </p:cNvPicPr>
          <p:nvPr/>
        </p:nvPicPr>
        <p:blipFill>
          <a:blip r:embed="rId5"/>
          <a:srcRect/>
          <a:stretch>
            <a:fillRect/>
          </a:stretch>
        </p:blipFill>
        <p:spPr bwMode="auto">
          <a:xfrm>
            <a:off x="6019808" y="2433632"/>
            <a:ext cx="2886077" cy="3659328"/>
          </a:xfrm>
          <a:prstGeom prst="rect">
            <a:avLst/>
          </a:prstGeom>
          <a:noFill/>
          <a:ln w="9525">
            <a:noFill/>
            <a:miter lim="800000"/>
            <a:headEnd/>
            <a:tailEnd/>
          </a:ln>
          <a:effectLst/>
        </p:spPr>
      </p:pic>
      <p:sp>
        <p:nvSpPr>
          <p:cNvPr id="12" name="Прямоугольник 11"/>
          <p:cNvSpPr/>
          <p:nvPr/>
        </p:nvSpPr>
        <p:spPr>
          <a:xfrm>
            <a:off x="138088" y="2614608"/>
            <a:ext cx="5791232" cy="1477328"/>
          </a:xfrm>
          <a:prstGeom prst="rect">
            <a:avLst/>
          </a:prstGeom>
        </p:spPr>
        <p:txBody>
          <a:bodyPr wrap="square">
            <a:spAutoFit/>
          </a:bodyPr>
          <a:lstStyle/>
          <a:p>
            <a:pPr algn="just"/>
            <a:r>
              <a:rPr lang="ru-RU" dirty="0" smtClean="0"/>
              <a:t>Для следующей модели Z2 </a:t>
            </a:r>
            <a:r>
              <a:rPr lang="ru-RU" dirty="0" err="1" smtClean="0"/>
              <a:t>К.Цузе</a:t>
            </a:r>
            <a:r>
              <a:rPr lang="ru-RU" dirty="0" smtClean="0"/>
              <a:t> придумал очень остроумное и дешевое устройство ввода. </a:t>
            </a:r>
            <a:r>
              <a:rPr lang="ru-RU" dirty="0" err="1" smtClean="0"/>
              <a:t>К.Цузе</a:t>
            </a:r>
            <a:r>
              <a:rPr lang="ru-RU" dirty="0" smtClean="0"/>
              <a:t> стал кодировать инструкции для машины, пробивая отверстия в использованной 35-миллиметровой фотопленке.</a:t>
            </a:r>
            <a:endParaRPr lang="ru-RU" dirty="0"/>
          </a:p>
        </p:txBody>
      </p:sp>
      <p:pic>
        <p:nvPicPr>
          <p:cNvPr id="169987" name="Picture 3"/>
          <p:cNvPicPr>
            <a:picLocks noChangeAspect="1" noChangeArrowheads="1"/>
          </p:cNvPicPr>
          <p:nvPr/>
        </p:nvPicPr>
        <p:blipFill>
          <a:blip r:embed="rId6"/>
          <a:srcRect/>
          <a:stretch>
            <a:fillRect/>
          </a:stretch>
        </p:blipFill>
        <p:spPr bwMode="auto">
          <a:xfrm>
            <a:off x="228576" y="4062416"/>
            <a:ext cx="5305448" cy="21310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Американский физик болгарского происхождения </a:t>
            </a:r>
            <a:r>
              <a:rPr lang="ru-RU" b="1" dirty="0" err="1" smtClean="0">
                <a:solidFill>
                  <a:srgbClr val="C00000"/>
                </a:solidFill>
              </a:rPr>
              <a:t>Дж.В.Атанасов</a:t>
            </a:r>
            <a:r>
              <a:rPr lang="ru-RU" dirty="0" smtClean="0"/>
              <a:t> (</a:t>
            </a:r>
            <a:r>
              <a:rPr lang="ru-RU" dirty="0" err="1" smtClean="0"/>
              <a:t>John</a:t>
            </a:r>
            <a:r>
              <a:rPr lang="ru-RU" dirty="0" smtClean="0"/>
              <a:t> </a:t>
            </a:r>
            <a:r>
              <a:rPr lang="ru-RU" dirty="0" err="1" smtClean="0"/>
              <a:t>Vincent</a:t>
            </a:r>
            <a:r>
              <a:rPr lang="ru-RU" dirty="0" smtClean="0"/>
              <a:t> </a:t>
            </a:r>
            <a:r>
              <a:rPr lang="ru-RU" dirty="0" err="1" smtClean="0"/>
              <a:t>Atanasoff</a:t>
            </a:r>
            <a:r>
              <a:rPr lang="ru-RU" dirty="0" smtClean="0"/>
              <a:t>, 04.10.1903 – 15.06.1995) формирует принципы автоматической цифровой вычислительной машины на ламповых схемах для решения систем линейных уравнений. В 1939 году он создал вместе со своим аспирантом Клиффорд </a:t>
            </a:r>
            <a:r>
              <a:rPr lang="ru-RU" dirty="0" err="1" smtClean="0"/>
              <a:t>Берри</a:t>
            </a:r>
            <a:r>
              <a:rPr lang="ru-RU" dirty="0" smtClean="0"/>
              <a:t> (</a:t>
            </a:r>
            <a:r>
              <a:rPr lang="ru-RU" dirty="0" err="1" smtClean="0"/>
              <a:t>Clifford</a:t>
            </a:r>
            <a:r>
              <a:rPr lang="ru-RU" dirty="0" smtClean="0"/>
              <a:t> </a:t>
            </a:r>
            <a:r>
              <a:rPr lang="ru-RU" dirty="0" err="1" smtClean="0"/>
              <a:t>Berry</a:t>
            </a:r>
            <a:r>
              <a:rPr lang="ru-RU" dirty="0" smtClean="0"/>
              <a:t>) работающую настольную модель ЭВМ. </a:t>
            </a:r>
          </a:p>
        </p:txBody>
      </p:sp>
      <p:pic>
        <p:nvPicPr>
          <p:cNvPr id="171010" name="Picture 2"/>
          <p:cNvPicPr>
            <a:picLocks noChangeAspect="1" noChangeArrowheads="1"/>
          </p:cNvPicPr>
          <p:nvPr/>
        </p:nvPicPr>
        <p:blipFill>
          <a:blip r:embed="rId5"/>
          <a:srcRect/>
          <a:stretch>
            <a:fillRect/>
          </a:stretch>
        </p:blipFill>
        <p:spPr bwMode="auto">
          <a:xfrm>
            <a:off x="228576" y="2795584"/>
            <a:ext cx="2443176" cy="3257568"/>
          </a:xfrm>
          <a:prstGeom prst="rect">
            <a:avLst/>
          </a:prstGeom>
          <a:noFill/>
          <a:ln w="9525">
            <a:noFill/>
            <a:miter lim="800000"/>
            <a:headEnd/>
            <a:tailEnd/>
          </a:ln>
          <a:effectLst/>
        </p:spPr>
      </p:pic>
      <p:pic>
        <p:nvPicPr>
          <p:cNvPr id="171011" name="Picture 3"/>
          <p:cNvPicPr>
            <a:picLocks noChangeAspect="1" noChangeArrowheads="1"/>
          </p:cNvPicPr>
          <p:nvPr/>
        </p:nvPicPr>
        <p:blipFill>
          <a:blip r:embed="rId6"/>
          <a:srcRect/>
          <a:stretch>
            <a:fillRect/>
          </a:stretch>
        </p:blipFill>
        <p:spPr bwMode="auto">
          <a:xfrm>
            <a:off x="4210048" y="2795584"/>
            <a:ext cx="4343424" cy="325739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7</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646331"/>
          </a:xfrm>
          <a:prstGeom prst="rect">
            <a:avLst/>
          </a:prstGeom>
          <a:noFill/>
        </p:spPr>
        <p:txBody>
          <a:bodyPr wrap="square" rtlCol="0">
            <a:spAutoFit/>
          </a:bodyPr>
          <a:lstStyle/>
          <a:p>
            <a:pPr algn="just"/>
            <a:r>
              <a:rPr lang="ru-RU" dirty="0" smtClean="0"/>
              <a:t>Римляне усовершенствовали абак, перейдя от деревянных досок, песка и камешков к мраморным доскам с выточенными желобками и мраморными шариками.</a:t>
            </a:r>
            <a:endParaRPr lang="ru-RU" dirty="0"/>
          </a:p>
        </p:txBody>
      </p:sp>
      <p:pic>
        <p:nvPicPr>
          <p:cNvPr id="62466" name="Picture 2"/>
          <p:cNvPicPr>
            <a:picLocks noChangeAspect="1" noChangeArrowheads="1"/>
          </p:cNvPicPr>
          <p:nvPr/>
        </p:nvPicPr>
        <p:blipFill>
          <a:blip r:embed="rId5"/>
          <a:srcRect/>
          <a:stretch>
            <a:fillRect/>
          </a:stretch>
        </p:blipFill>
        <p:spPr bwMode="auto">
          <a:xfrm>
            <a:off x="2128824" y="2433632"/>
            <a:ext cx="4826000" cy="3238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067328" cy="2031325"/>
          </a:xfrm>
          <a:prstGeom prst="rect">
            <a:avLst/>
          </a:prstGeom>
        </p:spPr>
        <p:txBody>
          <a:bodyPr wrap="square">
            <a:spAutoFit/>
          </a:bodyPr>
          <a:lstStyle/>
          <a:p>
            <a:pPr algn="just"/>
            <a:r>
              <a:rPr lang="ru-RU" dirty="0" err="1" smtClean="0"/>
              <a:t>мериканский</a:t>
            </a:r>
            <a:r>
              <a:rPr lang="ru-RU" dirty="0" smtClean="0"/>
              <a:t> математик и инженер </a:t>
            </a:r>
            <a:r>
              <a:rPr lang="ru-RU" b="1" dirty="0" smtClean="0">
                <a:solidFill>
                  <a:srgbClr val="C00000"/>
                </a:solidFill>
              </a:rPr>
              <a:t>Клод </a:t>
            </a:r>
            <a:r>
              <a:rPr lang="ru-RU" b="1" dirty="0" err="1" smtClean="0">
                <a:solidFill>
                  <a:srgbClr val="C00000"/>
                </a:solidFill>
              </a:rPr>
              <a:t>Эльвуд</a:t>
            </a:r>
            <a:r>
              <a:rPr lang="ru-RU" b="1" dirty="0" smtClean="0">
                <a:solidFill>
                  <a:srgbClr val="C00000"/>
                </a:solidFill>
              </a:rPr>
              <a:t> Шеннон </a:t>
            </a:r>
            <a:r>
              <a:rPr lang="ru-RU" dirty="0" smtClean="0"/>
              <a:t>(</a:t>
            </a:r>
            <a:r>
              <a:rPr lang="ru-RU" dirty="0" err="1" smtClean="0"/>
              <a:t>Claude</a:t>
            </a:r>
            <a:r>
              <a:rPr lang="ru-RU" dirty="0" smtClean="0"/>
              <a:t> </a:t>
            </a:r>
            <a:r>
              <a:rPr lang="ru-RU" dirty="0" err="1" smtClean="0"/>
              <a:t>Elwood</a:t>
            </a:r>
            <a:r>
              <a:rPr lang="ru-RU" dirty="0" smtClean="0"/>
              <a:t> </a:t>
            </a:r>
            <a:r>
              <a:rPr lang="ru-RU" dirty="0" err="1" smtClean="0"/>
              <a:t>Shannon</a:t>
            </a:r>
            <a:r>
              <a:rPr lang="ru-RU" dirty="0" smtClean="0"/>
              <a:t>, 30.04.1916 — 24.02.2001) и русский ученый </a:t>
            </a:r>
            <a:r>
              <a:rPr lang="ru-RU" b="1" dirty="0" smtClean="0">
                <a:solidFill>
                  <a:srgbClr val="C00000"/>
                </a:solidFill>
              </a:rPr>
              <a:t>Виктор Иванович Шестаков</a:t>
            </a:r>
            <a:r>
              <a:rPr lang="ru-RU" dirty="0" smtClean="0">
                <a:solidFill>
                  <a:srgbClr val="C00000"/>
                </a:solidFill>
              </a:rPr>
              <a:t> </a:t>
            </a:r>
            <a:r>
              <a:rPr lang="ru-RU" dirty="0" smtClean="0"/>
              <a:t>(1907-1987) в 1941 году показали возможность аппарата математической логики для синтеза и анализа релейно-контактных переключательных систем.</a:t>
            </a:r>
          </a:p>
        </p:txBody>
      </p:sp>
      <p:pic>
        <p:nvPicPr>
          <p:cNvPr id="172034" name="Picture 2"/>
          <p:cNvPicPr>
            <a:picLocks noChangeAspect="1" noChangeArrowheads="1"/>
          </p:cNvPicPr>
          <p:nvPr/>
        </p:nvPicPr>
        <p:blipFill>
          <a:blip r:embed="rId5"/>
          <a:srcRect/>
          <a:stretch>
            <a:fillRect/>
          </a:stretch>
        </p:blipFill>
        <p:spPr bwMode="auto">
          <a:xfrm>
            <a:off x="5386392" y="1347776"/>
            <a:ext cx="3581404" cy="47752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82008"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429280" cy="3416320"/>
          </a:xfrm>
          <a:prstGeom prst="rect">
            <a:avLst/>
          </a:prstGeom>
        </p:spPr>
        <p:txBody>
          <a:bodyPr wrap="square">
            <a:spAutoFit/>
          </a:bodyPr>
          <a:lstStyle/>
          <a:p>
            <a:pPr algn="just"/>
            <a:r>
              <a:rPr lang="ru-RU" dirty="0" smtClean="0"/>
              <a:t>В 1938 году в телефонной компании </a:t>
            </a:r>
            <a:r>
              <a:rPr lang="ru-RU" b="1" dirty="0" err="1" smtClean="0">
                <a:solidFill>
                  <a:srgbClr val="C00000"/>
                </a:solidFill>
              </a:rPr>
              <a:t>Bell</a:t>
            </a:r>
            <a:r>
              <a:rPr lang="ru-RU" b="1" dirty="0" smtClean="0">
                <a:solidFill>
                  <a:srgbClr val="C00000"/>
                </a:solidFill>
              </a:rPr>
              <a:t> </a:t>
            </a:r>
            <a:r>
              <a:rPr lang="ru-RU" b="1" dirty="0" err="1" smtClean="0">
                <a:solidFill>
                  <a:srgbClr val="C00000"/>
                </a:solidFill>
              </a:rPr>
              <a:t>Laboratories</a:t>
            </a:r>
            <a:r>
              <a:rPr lang="ru-RU" b="1" dirty="0" smtClean="0">
                <a:solidFill>
                  <a:srgbClr val="C00000"/>
                </a:solidFill>
              </a:rPr>
              <a:t> </a:t>
            </a:r>
            <a:r>
              <a:rPr lang="ru-RU" dirty="0" smtClean="0"/>
              <a:t>создали первый двоичный сумматор (электрическая схема, выполнявшая операцию двоичного сложения) - один из основных компонентов любого компьютера. Автором идеи был </a:t>
            </a:r>
            <a:r>
              <a:rPr lang="ru-RU" b="1" dirty="0" smtClean="0">
                <a:solidFill>
                  <a:srgbClr val="C00000"/>
                </a:solidFill>
              </a:rPr>
              <a:t>Джордж </a:t>
            </a:r>
            <a:r>
              <a:rPr lang="ru-RU" b="1" dirty="0" err="1" smtClean="0">
                <a:solidFill>
                  <a:srgbClr val="C00000"/>
                </a:solidFill>
              </a:rPr>
              <a:t>Штибиц</a:t>
            </a:r>
            <a:r>
              <a:rPr lang="ru-RU" b="1" dirty="0" smtClean="0">
                <a:solidFill>
                  <a:srgbClr val="C00000"/>
                </a:solidFill>
              </a:rPr>
              <a:t> </a:t>
            </a:r>
            <a:r>
              <a:rPr lang="ru-RU" dirty="0" smtClean="0"/>
              <a:t>(</a:t>
            </a:r>
            <a:r>
              <a:rPr lang="ru-RU" dirty="0" err="1" smtClean="0"/>
              <a:t>George</a:t>
            </a:r>
            <a:r>
              <a:rPr lang="ru-RU" dirty="0" smtClean="0"/>
              <a:t> </a:t>
            </a:r>
            <a:r>
              <a:rPr lang="ru-RU" dirty="0" err="1" smtClean="0"/>
              <a:t>Robert</a:t>
            </a:r>
            <a:r>
              <a:rPr lang="ru-RU" dirty="0" smtClean="0"/>
              <a:t> </a:t>
            </a:r>
            <a:r>
              <a:rPr lang="ru-RU" dirty="0" err="1" smtClean="0"/>
              <a:t>Stibitz</a:t>
            </a:r>
            <a:r>
              <a:rPr lang="ru-RU" dirty="0" smtClean="0"/>
              <a:t>, 20.04.1904 – 31.01.1995), который в домашних условиях собрал машину </a:t>
            </a:r>
            <a:r>
              <a:rPr lang="ru-RU" dirty="0" err="1" smtClean="0"/>
              <a:t>K-Model</a:t>
            </a:r>
            <a:r>
              <a:rPr lang="ru-RU" dirty="0" smtClean="0"/>
              <a:t> на основе электромеханических реле, проводившую операции </a:t>
            </a:r>
            <a:r>
              <a:rPr lang="ru-RU" b="1" dirty="0" smtClean="0">
                <a:solidFill>
                  <a:srgbClr val="C00000"/>
                </a:solidFill>
              </a:rPr>
              <a:t>двоичного суммирования</a:t>
            </a:r>
            <a:r>
              <a:rPr lang="ru-RU" dirty="0" smtClean="0"/>
              <a:t>.  К 1940 году родилась машина, умевшая выполнять над комплексными числами четыре действия арифметики.</a:t>
            </a:r>
          </a:p>
        </p:txBody>
      </p:sp>
      <p:pic>
        <p:nvPicPr>
          <p:cNvPr id="173058" name="Picture 2"/>
          <p:cNvPicPr>
            <a:picLocks noChangeAspect="1" noChangeArrowheads="1"/>
          </p:cNvPicPr>
          <p:nvPr/>
        </p:nvPicPr>
        <p:blipFill>
          <a:blip r:embed="rId5"/>
          <a:srcRect/>
          <a:stretch>
            <a:fillRect/>
          </a:stretch>
        </p:blipFill>
        <p:spPr bwMode="auto">
          <a:xfrm>
            <a:off x="5646319" y="1347776"/>
            <a:ext cx="3326239" cy="2714640"/>
          </a:xfrm>
          <a:prstGeom prst="rect">
            <a:avLst/>
          </a:prstGeom>
          <a:noFill/>
          <a:ln w="9525">
            <a:noFill/>
            <a:miter lim="800000"/>
            <a:headEnd/>
            <a:tailEnd/>
          </a:ln>
          <a:effectLst/>
        </p:spPr>
      </p:pic>
      <p:pic>
        <p:nvPicPr>
          <p:cNvPr id="173059" name="Picture 3"/>
          <p:cNvPicPr>
            <a:picLocks noChangeAspect="1" noChangeArrowheads="1"/>
          </p:cNvPicPr>
          <p:nvPr/>
        </p:nvPicPr>
        <p:blipFill>
          <a:blip r:embed="rId6"/>
          <a:srcRect/>
          <a:stretch>
            <a:fillRect/>
          </a:stretch>
        </p:blipFill>
        <p:spPr bwMode="auto">
          <a:xfrm>
            <a:off x="3214680" y="4424368"/>
            <a:ext cx="2714640" cy="166962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b="1" dirty="0" smtClean="0">
                <a:solidFill>
                  <a:srgbClr val="C00000"/>
                </a:solidFill>
              </a:rPr>
              <a:t>Джордж </a:t>
            </a:r>
            <a:r>
              <a:rPr lang="ru-RU" b="1" dirty="0" err="1" smtClean="0">
                <a:solidFill>
                  <a:srgbClr val="C00000"/>
                </a:solidFill>
              </a:rPr>
              <a:t>Штибитц</a:t>
            </a:r>
            <a:r>
              <a:rPr lang="ru-RU" dirty="0" smtClean="0"/>
              <a:t> (</a:t>
            </a:r>
            <a:r>
              <a:rPr lang="ru-RU" dirty="0" err="1" smtClean="0"/>
              <a:t>George</a:t>
            </a:r>
            <a:r>
              <a:rPr lang="ru-RU" dirty="0" smtClean="0"/>
              <a:t> </a:t>
            </a:r>
            <a:r>
              <a:rPr lang="ru-RU" dirty="0" err="1" smtClean="0"/>
              <a:t>Stibits</a:t>
            </a:r>
            <a:r>
              <a:rPr lang="ru-RU" dirty="0" smtClean="0"/>
              <a:t>) и </a:t>
            </a:r>
            <a:r>
              <a:rPr lang="ru-RU" b="1" dirty="0" smtClean="0">
                <a:solidFill>
                  <a:srgbClr val="C00000"/>
                </a:solidFill>
              </a:rPr>
              <a:t>Сэмюель Вильямс </a:t>
            </a:r>
            <a:r>
              <a:rPr lang="ru-RU" dirty="0" smtClean="0"/>
              <a:t>(</a:t>
            </a:r>
            <a:r>
              <a:rPr lang="ru-RU" dirty="0" err="1" smtClean="0"/>
              <a:t>Samuel</a:t>
            </a:r>
            <a:r>
              <a:rPr lang="ru-RU" dirty="0" smtClean="0"/>
              <a:t> </a:t>
            </a:r>
            <a:r>
              <a:rPr lang="ru-RU" dirty="0" err="1" smtClean="0"/>
              <a:t>Williams</a:t>
            </a:r>
            <a:r>
              <a:rPr lang="ru-RU" dirty="0" smtClean="0"/>
              <a:t>) создали </a:t>
            </a:r>
            <a:r>
              <a:rPr lang="ru-RU" dirty="0" err="1" smtClean="0"/>
              <a:t>Complex</a:t>
            </a:r>
            <a:r>
              <a:rPr lang="ru-RU" dirty="0" smtClean="0"/>
              <a:t> Number </a:t>
            </a:r>
            <a:r>
              <a:rPr lang="ru-RU" dirty="0" err="1" smtClean="0"/>
              <a:t>Calculator</a:t>
            </a:r>
            <a:r>
              <a:rPr lang="ru-RU" dirty="0" smtClean="0"/>
              <a:t> — калькулятор, складывающий комплексные числа, а также проводящий вычитание, умножение и деление. </a:t>
            </a:r>
          </a:p>
          <a:p>
            <a:pPr algn="just"/>
            <a:r>
              <a:rPr lang="ru-RU" dirty="0" smtClean="0"/>
              <a:t>Цифры от нуля до девяти задавались следующим образом: ноль вводился как двоичное 0011, единица — как 0100 и так до девяти — 1100. Благодаря подобному представлению количество реле в логическом устройстве уменьшилось примерно до 450 (иначе их потребовалось бы намного больше). </a:t>
            </a:r>
          </a:p>
        </p:txBody>
      </p:sp>
      <p:sp>
        <p:nvSpPr>
          <p:cNvPr id="11" name="Прямоугольник 10"/>
          <p:cNvSpPr/>
          <p:nvPr/>
        </p:nvSpPr>
        <p:spPr>
          <a:xfrm>
            <a:off x="138088" y="3248024"/>
            <a:ext cx="5067328" cy="2585323"/>
          </a:xfrm>
          <a:prstGeom prst="rect">
            <a:avLst/>
          </a:prstGeom>
        </p:spPr>
        <p:txBody>
          <a:bodyPr wrap="square">
            <a:spAutoFit/>
          </a:bodyPr>
          <a:lstStyle/>
          <a:p>
            <a:pPr algn="just"/>
            <a:r>
              <a:rPr lang="ru-RU" dirty="0" smtClean="0"/>
              <a:t>Калькулятор был первой машиной, к которой имелся удаленный доступ через телефонные линии с трех клавиатур, однако ими можно было пользоваться лишь в режиме разделенного времени. </a:t>
            </a:r>
          </a:p>
          <a:p>
            <a:pPr algn="just"/>
            <a:r>
              <a:rPr lang="ru-RU" dirty="0" smtClean="0"/>
              <a:t>В своем роде это была попытка организации локальной сети. Позднее создатели переименовали свое детище в </a:t>
            </a:r>
            <a:r>
              <a:rPr lang="ru-RU" dirty="0" err="1" smtClean="0"/>
              <a:t>Model</a:t>
            </a:r>
            <a:r>
              <a:rPr lang="ru-RU" dirty="0" smtClean="0"/>
              <a:t> I </a:t>
            </a:r>
            <a:r>
              <a:rPr lang="ru-RU" dirty="0" err="1" smtClean="0"/>
              <a:t>Relay</a:t>
            </a:r>
            <a:r>
              <a:rPr lang="ru-RU" dirty="0" smtClean="0"/>
              <a:t> </a:t>
            </a:r>
            <a:r>
              <a:rPr lang="ru-RU" dirty="0" err="1" smtClean="0"/>
              <a:t>Calculator</a:t>
            </a:r>
            <a:r>
              <a:rPr lang="ru-RU" dirty="0" smtClean="0"/>
              <a:t>.</a:t>
            </a:r>
          </a:p>
        </p:txBody>
      </p:sp>
      <p:pic>
        <p:nvPicPr>
          <p:cNvPr id="174082" name="Picture 2"/>
          <p:cNvPicPr>
            <a:picLocks noChangeAspect="1" noChangeArrowheads="1"/>
          </p:cNvPicPr>
          <p:nvPr/>
        </p:nvPicPr>
        <p:blipFill>
          <a:blip r:embed="rId5"/>
          <a:srcRect/>
          <a:stretch>
            <a:fillRect/>
          </a:stretch>
        </p:blipFill>
        <p:spPr bwMode="auto">
          <a:xfrm>
            <a:off x="5658190" y="2976561"/>
            <a:ext cx="2804794"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82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b="1" dirty="0" smtClean="0">
                <a:solidFill>
                  <a:srgbClr val="C00000"/>
                </a:solidFill>
              </a:rPr>
              <a:t>Mark-1</a:t>
            </a:r>
            <a:r>
              <a:rPr lang="ru-RU" dirty="0" smtClean="0"/>
              <a:t> разрабатывается компанией IBM по заказу ВМС США для расчета баллистических таблиц.</a:t>
            </a:r>
          </a:p>
          <a:p>
            <a:pPr algn="just"/>
            <a:r>
              <a:rPr lang="ru-RU" dirty="0" smtClean="0"/>
              <a:t>В основу Mark-1 положено оставленное </a:t>
            </a:r>
            <a:r>
              <a:rPr lang="ru-RU" b="1" dirty="0" smtClean="0">
                <a:solidFill>
                  <a:srgbClr val="C00000"/>
                </a:solidFill>
              </a:rPr>
              <a:t>Чарльзом Бэббиджем </a:t>
            </a:r>
            <a:r>
              <a:rPr lang="ru-RU" dirty="0" smtClean="0"/>
              <a:t>описание его </a:t>
            </a:r>
            <a:r>
              <a:rPr lang="ru-RU" b="1" dirty="0" smtClean="0">
                <a:solidFill>
                  <a:srgbClr val="C00000"/>
                </a:solidFill>
              </a:rPr>
              <a:t>Аналитической Машины</a:t>
            </a:r>
            <a:r>
              <a:rPr lang="ru-RU" dirty="0" smtClean="0"/>
              <a:t>.</a:t>
            </a:r>
          </a:p>
        </p:txBody>
      </p:sp>
      <p:pic>
        <p:nvPicPr>
          <p:cNvPr id="175106" name="Picture 2"/>
          <p:cNvPicPr>
            <a:picLocks noChangeAspect="1" noChangeArrowheads="1"/>
          </p:cNvPicPr>
          <p:nvPr/>
        </p:nvPicPr>
        <p:blipFill>
          <a:blip r:embed="rId5"/>
          <a:srcRect/>
          <a:stretch>
            <a:fillRect/>
          </a:stretch>
        </p:blipFill>
        <p:spPr bwMode="auto">
          <a:xfrm>
            <a:off x="4131917" y="2343144"/>
            <a:ext cx="4783507" cy="2714640"/>
          </a:xfrm>
          <a:prstGeom prst="rect">
            <a:avLst/>
          </a:prstGeom>
          <a:noFill/>
          <a:ln w="9525">
            <a:noFill/>
            <a:miter lim="800000"/>
            <a:headEnd/>
            <a:tailEnd/>
          </a:ln>
          <a:effectLst/>
        </p:spPr>
      </p:pic>
      <p:sp>
        <p:nvSpPr>
          <p:cNvPr id="12" name="Прямоугольник 11"/>
          <p:cNvSpPr/>
          <p:nvPr/>
        </p:nvSpPr>
        <p:spPr>
          <a:xfrm>
            <a:off x="138088" y="2433632"/>
            <a:ext cx="3890984" cy="3416320"/>
          </a:xfrm>
          <a:prstGeom prst="rect">
            <a:avLst/>
          </a:prstGeom>
        </p:spPr>
        <p:txBody>
          <a:bodyPr wrap="square">
            <a:spAutoFit/>
          </a:bodyPr>
          <a:lstStyle/>
          <a:p>
            <a:pPr algn="just"/>
            <a:r>
              <a:rPr lang="ru-RU" dirty="0" smtClean="0"/>
              <a:t>Размеры Марк-1 составляют 17 м в длину и 2,5 м в высоту. Провода, которыми соединяются его 750 тыс. деталей имеют суммарную длину более 800 км. Программа вводится с перфоленты, а данные с перфокарт.</a:t>
            </a:r>
          </a:p>
          <a:p>
            <a:pPr algn="just"/>
            <a:r>
              <a:rPr lang="ru-RU" dirty="0" smtClean="0"/>
              <a:t>Компьютер имеет электромеханическое реле и работает по тем временам очень быстро - 0,3 сек у него уходит на сложение и вычитание двух чисел и 3 сек на умножение.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1948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Разработка первого в СССР проекта цифровой электронной вычислительной машины под руководством Исаака Семеновича </a:t>
            </a:r>
            <a:r>
              <a:rPr lang="ru-RU" dirty="0" err="1" smtClean="0"/>
              <a:t>Брука</a:t>
            </a:r>
            <a:r>
              <a:rPr lang="ru-RU" dirty="0" smtClean="0"/>
              <a:t> и </a:t>
            </a:r>
            <a:r>
              <a:rPr lang="ru-RU" dirty="0" err="1" smtClean="0"/>
              <a:t>Башира</a:t>
            </a:r>
            <a:r>
              <a:rPr lang="ru-RU" dirty="0" smtClean="0"/>
              <a:t> </a:t>
            </a:r>
            <a:r>
              <a:rPr lang="ru-RU" dirty="0" err="1" smtClean="0"/>
              <a:t>Искандаровича</a:t>
            </a:r>
            <a:r>
              <a:rPr lang="ru-RU" dirty="0" smtClean="0"/>
              <a:t> </a:t>
            </a:r>
            <a:r>
              <a:rPr lang="ru-RU" dirty="0" err="1" smtClean="0"/>
              <a:t>Рамеева</a:t>
            </a:r>
            <a:r>
              <a:rPr lang="ru-RU" dirty="0" smtClean="0"/>
              <a:t>.</a:t>
            </a:r>
          </a:p>
          <a:p>
            <a:pPr algn="just"/>
            <a:r>
              <a:rPr lang="ru-RU" dirty="0" smtClean="0"/>
              <a:t>Обоснование принципов построения ЭВМ с хранимой в памяти программой, независимо от Джона фон Неймана, было подготовлено С.А.Лебедевым в октябре-декабре 1948 года.</a:t>
            </a:r>
          </a:p>
        </p:txBody>
      </p:sp>
      <p:pic>
        <p:nvPicPr>
          <p:cNvPr id="176130" name="Picture 2"/>
          <p:cNvPicPr>
            <a:picLocks noChangeAspect="1" noChangeArrowheads="1"/>
          </p:cNvPicPr>
          <p:nvPr/>
        </p:nvPicPr>
        <p:blipFill>
          <a:blip r:embed="rId5"/>
          <a:srcRect/>
          <a:stretch>
            <a:fillRect/>
          </a:stretch>
        </p:blipFill>
        <p:spPr bwMode="auto">
          <a:xfrm>
            <a:off x="319064" y="2976560"/>
            <a:ext cx="2263053" cy="3100383"/>
          </a:xfrm>
          <a:prstGeom prst="rect">
            <a:avLst/>
          </a:prstGeom>
          <a:noFill/>
          <a:ln w="9525">
            <a:noFill/>
            <a:miter lim="800000"/>
            <a:headEnd/>
            <a:tailEnd/>
          </a:ln>
          <a:effectLst/>
        </p:spPr>
      </p:pic>
      <p:pic>
        <p:nvPicPr>
          <p:cNvPr id="176131" name="Picture 3"/>
          <p:cNvPicPr>
            <a:picLocks noChangeAspect="1" noChangeArrowheads="1"/>
          </p:cNvPicPr>
          <p:nvPr/>
        </p:nvPicPr>
        <p:blipFill>
          <a:blip r:embed="rId6"/>
          <a:srcRect/>
          <a:stretch>
            <a:fillRect/>
          </a:stretch>
        </p:blipFill>
        <p:spPr bwMode="auto">
          <a:xfrm>
            <a:off x="2852728" y="2929846"/>
            <a:ext cx="2121036" cy="3147097"/>
          </a:xfrm>
          <a:prstGeom prst="rect">
            <a:avLst/>
          </a:prstGeom>
          <a:noFill/>
          <a:ln w="9525">
            <a:noFill/>
            <a:miter lim="800000"/>
            <a:headEnd/>
            <a:tailEnd/>
          </a:ln>
          <a:effectLst/>
        </p:spPr>
      </p:pic>
      <p:pic>
        <p:nvPicPr>
          <p:cNvPr id="177154" name="Picture 2"/>
          <p:cNvPicPr>
            <a:picLocks noChangeAspect="1" noChangeArrowheads="1"/>
          </p:cNvPicPr>
          <p:nvPr/>
        </p:nvPicPr>
        <p:blipFill>
          <a:blip r:embed="rId7"/>
          <a:srcRect/>
          <a:stretch>
            <a:fillRect/>
          </a:stretch>
        </p:blipFill>
        <p:spPr bwMode="auto">
          <a:xfrm>
            <a:off x="6200784" y="2922266"/>
            <a:ext cx="2676524" cy="321182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Приемка Государственной комиссией </a:t>
            </a:r>
            <a:r>
              <a:rPr lang="ru-RU" b="1" dirty="0" smtClean="0">
                <a:solidFill>
                  <a:srgbClr val="C00000"/>
                </a:solidFill>
              </a:rPr>
              <a:t>МЭСМ</a:t>
            </a:r>
            <a:r>
              <a:rPr lang="ru-RU" dirty="0" smtClean="0"/>
              <a:t> - первая электронная счетная машина в континентальной Европе с хранимой в памяти программой.</a:t>
            </a:r>
          </a:p>
          <a:p>
            <a:pPr algn="just"/>
            <a:r>
              <a:rPr lang="ru-RU" dirty="0" smtClean="0"/>
              <a:t>Быстродействие более 100 операций в секунду. Первоначально машина была 16-разрядной, но затем разрядность была увеличена до 20.</a:t>
            </a:r>
          </a:p>
          <a:p>
            <a:pPr algn="just"/>
            <a:r>
              <a:rPr lang="ru-RU" dirty="0" smtClean="0"/>
              <a:t>Первые задачи были решены в 1951 году, 4-го января: вычисление суммы нечетного ряда факториала числа; возведение в степень.</a:t>
            </a:r>
            <a:endParaRPr lang="ru-RU" dirty="0"/>
          </a:p>
        </p:txBody>
      </p:sp>
      <p:pic>
        <p:nvPicPr>
          <p:cNvPr id="176132" name="Picture 4"/>
          <p:cNvPicPr>
            <a:picLocks noChangeAspect="1" noChangeArrowheads="1"/>
          </p:cNvPicPr>
          <p:nvPr/>
        </p:nvPicPr>
        <p:blipFill>
          <a:blip r:embed="rId5"/>
          <a:srcRect/>
          <a:stretch>
            <a:fillRect/>
          </a:stretch>
        </p:blipFill>
        <p:spPr bwMode="auto">
          <a:xfrm>
            <a:off x="2572084" y="3067048"/>
            <a:ext cx="4500216" cy="310514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В 1951 году была закончена работа над </a:t>
            </a:r>
            <a:r>
              <a:rPr lang="ru-RU" b="1" dirty="0" smtClean="0">
                <a:solidFill>
                  <a:srgbClr val="C00000"/>
                </a:solidFill>
              </a:rPr>
              <a:t>СЭСМ</a:t>
            </a:r>
            <a:r>
              <a:rPr lang="ru-RU" dirty="0" smtClean="0"/>
              <a:t> (Специализированная Электронная Счетная Машина)</a:t>
            </a:r>
            <a:endParaRPr lang="ru-RU" dirty="0"/>
          </a:p>
        </p:txBody>
      </p:sp>
      <p:pic>
        <p:nvPicPr>
          <p:cNvPr id="178178" name="Picture 2"/>
          <p:cNvPicPr>
            <a:picLocks noChangeAspect="1" noChangeArrowheads="1"/>
          </p:cNvPicPr>
          <p:nvPr/>
        </p:nvPicPr>
        <p:blipFill>
          <a:blip r:embed="rId5"/>
          <a:srcRect/>
          <a:stretch>
            <a:fillRect/>
          </a:stretch>
        </p:blipFill>
        <p:spPr bwMode="auto">
          <a:xfrm>
            <a:off x="1676384" y="2071680"/>
            <a:ext cx="5719810" cy="38004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5338792" cy="3139321"/>
          </a:xfrm>
          <a:prstGeom prst="rect">
            <a:avLst/>
          </a:prstGeom>
        </p:spPr>
        <p:txBody>
          <a:bodyPr wrap="square">
            <a:spAutoFit/>
          </a:bodyPr>
          <a:lstStyle/>
          <a:p>
            <a:pPr algn="just"/>
            <a:r>
              <a:rPr lang="ru-RU" dirty="0" smtClean="0"/>
              <a:t>Завершение отладки и запуск первой в Российской федерации </a:t>
            </a:r>
            <a:r>
              <a:rPr lang="ru-RU" b="1" dirty="0" smtClean="0">
                <a:solidFill>
                  <a:srgbClr val="C00000"/>
                </a:solidFill>
              </a:rPr>
              <a:t>малогабаритной электронной автоматической цифровой машина (АЦВМ) М-1 </a:t>
            </a:r>
            <a:r>
              <a:rPr lang="ru-RU" dirty="0" smtClean="0"/>
              <a:t>(с хранимой программой). Основные идеи построения М-1 были предложены И. С. </a:t>
            </a:r>
            <a:r>
              <a:rPr lang="ru-RU" dirty="0" err="1" smtClean="0"/>
              <a:t>Бруком</a:t>
            </a:r>
            <a:r>
              <a:rPr lang="ru-RU" dirty="0" smtClean="0"/>
              <a:t> и Н. Я. Матюхиным, тогда молодым инженером, окончившим радиотехнический факультет МЭИ, впоследствии членом-корреспондентом АН СССР. М-1 была запущена в опытную эксплуатацию в начале 1952 г, примерно одновременно с МЭСМ, созданной С. А. Лебедевым в Киеве. </a:t>
            </a:r>
            <a:endParaRPr lang="ru-RU" dirty="0"/>
          </a:p>
        </p:txBody>
      </p:sp>
      <p:pic>
        <p:nvPicPr>
          <p:cNvPr id="179202" name="Picture 2"/>
          <p:cNvPicPr>
            <a:picLocks noChangeAspect="1" noChangeArrowheads="1"/>
          </p:cNvPicPr>
          <p:nvPr/>
        </p:nvPicPr>
        <p:blipFill>
          <a:blip r:embed="rId5"/>
          <a:srcRect/>
          <a:stretch>
            <a:fillRect/>
          </a:stretch>
        </p:blipFill>
        <p:spPr bwMode="auto">
          <a:xfrm>
            <a:off x="5630512" y="1347776"/>
            <a:ext cx="3375400" cy="48384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Выпуск первых в СССР промышленных образцов ЭЦВМ " Стрела" (руководители проекта </a:t>
            </a:r>
            <a:r>
              <a:rPr lang="ru-RU" dirty="0" err="1" smtClean="0"/>
              <a:t>Ю.Я.Базилевский</a:t>
            </a:r>
            <a:r>
              <a:rPr lang="ru-RU" dirty="0" smtClean="0"/>
              <a:t> и </a:t>
            </a:r>
            <a:r>
              <a:rPr lang="ru-RU" dirty="0" err="1" smtClean="0"/>
              <a:t>Б.И.Рамеев</a:t>
            </a:r>
            <a:r>
              <a:rPr lang="ru-RU" dirty="0" smtClean="0"/>
              <a:t>).</a:t>
            </a:r>
          </a:p>
          <a:p>
            <a:pPr algn="just"/>
            <a:r>
              <a:rPr lang="ru-RU" dirty="0" smtClean="0"/>
              <a:t>Баллистические расчеты всех первых космических запусков, в том числе полета Юрия Гагарина, проводили в первом вычислительном центре страны на ЭЦВМ "Стрела".</a:t>
            </a:r>
            <a:endParaRPr lang="ru-RU" dirty="0"/>
          </a:p>
        </p:txBody>
      </p:sp>
      <p:pic>
        <p:nvPicPr>
          <p:cNvPr id="20482" name="Picture 2"/>
          <p:cNvPicPr>
            <a:picLocks noChangeAspect="1" noChangeArrowheads="1"/>
          </p:cNvPicPr>
          <p:nvPr/>
        </p:nvPicPr>
        <p:blipFill>
          <a:blip r:embed="rId5"/>
          <a:srcRect/>
          <a:stretch>
            <a:fillRect/>
          </a:stretch>
        </p:blipFill>
        <p:spPr bwMode="auto">
          <a:xfrm>
            <a:off x="1947848" y="2524120"/>
            <a:ext cx="5531398" cy="35290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руководством </a:t>
            </a:r>
            <a:r>
              <a:rPr lang="ru-RU" dirty="0" err="1" smtClean="0"/>
              <a:t>Б.И.Рамеева</a:t>
            </a:r>
            <a:r>
              <a:rPr lang="ru-RU" dirty="0" smtClean="0"/>
              <a:t> завершена разработка одноадресной ламповой ЭЦВМ Урал-1 общего назначения, ориентированных на решение инженерно-технических и планово-экономических задач. Она </a:t>
            </a:r>
            <a:r>
              <a:rPr lang="ru-RU" dirty="0" err="1" smtClean="0"/>
              <a:t>положилая</a:t>
            </a:r>
            <a:r>
              <a:rPr lang="ru-RU" dirty="0" smtClean="0"/>
              <a:t> начало целому семейству универсальных ЭЦВМ общего назначения «Урал»: Урал-1, Урал-2, Урал-3, Урал-4 (ламповые). </a:t>
            </a:r>
            <a:endParaRPr lang="ru-RU" dirty="0"/>
          </a:p>
        </p:txBody>
      </p:sp>
      <p:pic>
        <p:nvPicPr>
          <p:cNvPr id="19458" name="Picture 2"/>
          <p:cNvPicPr>
            <a:picLocks noChangeAspect="1" noChangeArrowheads="1"/>
          </p:cNvPicPr>
          <p:nvPr/>
        </p:nvPicPr>
        <p:blipFill>
          <a:blip r:embed="rId5"/>
          <a:srcRect/>
          <a:stretch>
            <a:fillRect/>
          </a:stretch>
        </p:blipFill>
        <p:spPr bwMode="auto">
          <a:xfrm>
            <a:off x="3757608" y="2976560"/>
            <a:ext cx="5238750" cy="3190875"/>
          </a:xfrm>
          <a:prstGeom prst="rect">
            <a:avLst/>
          </a:prstGeom>
          <a:noFill/>
          <a:ln w="9525">
            <a:noFill/>
            <a:miter lim="800000"/>
            <a:headEnd/>
            <a:tailEnd/>
          </a:ln>
          <a:effectLst/>
        </p:spPr>
      </p:pic>
      <p:sp>
        <p:nvSpPr>
          <p:cNvPr id="10" name="Прямоугольник 9"/>
          <p:cNvSpPr/>
          <p:nvPr/>
        </p:nvSpPr>
        <p:spPr>
          <a:xfrm>
            <a:off x="138088" y="2795584"/>
            <a:ext cx="3438544" cy="2585323"/>
          </a:xfrm>
          <a:prstGeom prst="rect">
            <a:avLst/>
          </a:prstGeom>
        </p:spPr>
        <p:txBody>
          <a:bodyPr wrap="square">
            <a:spAutoFit/>
          </a:bodyPr>
          <a:lstStyle/>
          <a:p>
            <a:r>
              <a:rPr lang="ru-RU" dirty="0" smtClean="0"/>
              <a:t>А в 60-е годы создано первое в СССР семейство программно и конструктивно совместимых универсальных ЭЦВМ общего назначения Урал-11, Урал-14, Урал-16 (полупроводниковые). В проекте принимали участие </a:t>
            </a:r>
            <a:r>
              <a:rPr lang="ru-RU" dirty="0" err="1" smtClean="0"/>
              <a:t>Б.И.Рамеев</a:t>
            </a:r>
            <a:r>
              <a:rPr lang="ru-RU" dirty="0" smtClean="0"/>
              <a:t>, В.И.Бурков, А.С.Горшков.</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8</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723823"/>
          </a:xfrm>
          <a:prstGeom prst="rect">
            <a:avLst/>
          </a:prstGeom>
          <a:noFill/>
        </p:spPr>
        <p:txBody>
          <a:bodyPr wrap="square" rtlCol="0">
            <a:spAutoFit/>
          </a:bodyPr>
          <a:lstStyle/>
          <a:p>
            <a:pPr algn="just"/>
            <a:r>
              <a:rPr lang="ru-RU" dirty="0" smtClean="0"/>
              <a:t>В результате длительной эволюции сложились три классические формы абака (</a:t>
            </a:r>
            <a:r>
              <a:rPr lang="ru-RU" b="1" dirty="0" smtClean="0">
                <a:solidFill>
                  <a:srgbClr val="C00000"/>
                </a:solidFill>
              </a:rPr>
              <a:t>китайские, японские и русские счеты</a:t>
            </a:r>
            <a:r>
              <a:rPr lang="ru-RU" dirty="0" smtClean="0"/>
              <a:t>), сохранившие свое значение до последнего времени.</a:t>
            </a:r>
          </a:p>
          <a:p>
            <a:pPr algn="just"/>
            <a:endParaRPr lang="ru-RU" sz="900" dirty="0" smtClean="0"/>
          </a:p>
          <a:p>
            <a:pPr algn="just"/>
            <a:r>
              <a:rPr lang="ru-RU" dirty="0" smtClean="0"/>
              <a:t>В Китае счеты </a:t>
            </a:r>
            <a:r>
              <a:rPr lang="ru-RU" b="1" dirty="0" err="1" smtClean="0">
                <a:solidFill>
                  <a:srgbClr val="C00000"/>
                </a:solidFill>
              </a:rPr>
              <a:t>Суаньпань</a:t>
            </a:r>
            <a:r>
              <a:rPr lang="ru-RU" b="1" dirty="0" smtClean="0">
                <a:solidFill>
                  <a:srgbClr val="C00000"/>
                </a:solidFill>
              </a:rPr>
              <a:t> (</a:t>
            </a:r>
            <a:r>
              <a:rPr lang="ru-RU" b="1" dirty="0" err="1" smtClean="0">
                <a:solidFill>
                  <a:srgbClr val="C00000"/>
                </a:solidFill>
              </a:rPr>
              <a:t>суань-пан</a:t>
            </a:r>
            <a:r>
              <a:rPr lang="ru-RU" b="1" dirty="0" smtClean="0">
                <a:solidFill>
                  <a:srgbClr val="C00000"/>
                </a:solidFill>
              </a:rPr>
              <a:t> или </a:t>
            </a:r>
            <a:r>
              <a:rPr lang="ru-RU" b="1" dirty="0" err="1" smtClean="0">
                <a:solidFill>
                  <a:srgbClr val="C00000"/>
                </a:solidFill>
              </a:rPr>
              <a:t>суан-пан</a:t>
            </a:r>
            <a:r>
              <a:rPr lang="ru-RU" b="1" dirty="0" smtClean="0">
                <a:solidFill>
                  <a:srgbClr val="C00000"/>
                </a:solidFill>
              </a:rPr>
              <a:t>)</a:t>
            </a:r>
            <a:r>
              <a:rPr lang="ru-RU" b="1" dirty="0" smtClean="0"/>
              <a:t> </a:t>
            </a:r>
            <a:r>
              <a:rPr lang="ru-RU" dirty="0" smtClean="0"/>
              <a:t>- разновидность абака, конструкция сформировалась в Китае к 12 в., принцип счета основан на пятиричной системе. Предназначен для выполнения сложения и вычитания, умножение и деление чисел сводится к сложению и вычитанию. Согласно правилам работы косточки передвигаются к перегородке, при этом прибор располагается горизонтально, большой стороной с пятью косточками к вычислителю.</a:t>
            </a:r>
            <a:endParaRPr lang="ru-RU" dirty="0"/>
          </a:p>
        </p:txBody>
      </p:sp>
      <p:pic>
        <p:nvPicPr>
          <p:cNvPr id="63490" name="Picture 2"/>
          <p:cNvPicPr>
            <a:picLocks noChangeAspect="1" noChangeArrowheads="1"/>
          </p:cNvPicPr>
          <p:nvPr/>
        </p:nvPicPr>
        <p:blipFill>
          <a:blip r:embed="rId5"/>
          <a:srcRect/>
          <a:stretch>
            <a:fillRect/>
          </a:stretch>
        </p:blipFill>
        <p:spPr bwMode="auto">
          <a:xfrm>
            <a:off x="2581264" y="4152904"/>
            <a:ext cx="3890984" cy="19859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1956</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89</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3416320"/>
          </a:xfrm>
          <a:prstGeom prst="rect">
            <a:avLst/>
          </a:prstGeom>
        </p:spPr>
        <p:txBody>
          <a:bodyPr wrap="square">
            <a:spAutoFit/>
          </a:bodyPr>
          <a:lstStyle/>
          <a:p>
            <a:pPr algn="just"/>
            <a:r>
              <a:rPr lang="ru-RU" dirty="0" smtClean="0"/>
              <a:t>Госкомиссии представлена ЭЦВМ </a:t>
            </a:r>
            <a:r>
              <a:rPr lang="ru-RU" b="1" dirty="0" smtClean="0"/>
              <a:t>М-3</a:t>
            </a:r>
            <a:r>
              <a:rPr lang="ru-RU" dirty="0" smtClean="0"/>
              <a:t>, разработанная инициативной группой (</a:t>
            </a:r>
            <a:r>
              <a:rPr lang="ru-RU" dirty="0" err="1" smtClean="0"/>
              <a:t>И.С.Брук</a:t>
            </a:r>
            <a:r>
              <a:rPr lang="ru-RU" dirty="0" smtClean="0"/>
              <a:t>, Н.Я.Матюхин, </a:t>
            </a:r>
            <a:r>
              <a:rPr lang="ru-RU" dirty="0" err="1" smtClean="0"/>
              <a:t>В.В.Белынский</a:t>
            </a:r>
            <a:r>
              <a:rPr lang="ru-RU" dirty="0" smtClean="0"/>
              <a:t>, Г.П.Лопато, Б.М.Каган, </a:t>
            </a:r>
            <a:r>
              <a:rPr lang="ru-RU" dirty="0" err="1" smtClean="0"/>
              <a:t>В.М.Долкарт</a:t>
            </a:r>
            <a:r>
              <a:rPr lang="ru-RU" dirty="0" smtClean="0"/>
              <a:t>, </a:t>
            </a:r>
            <a:r>
              <a:rPr lang="ru-RU" dirty="0" err="1" smtClean="0"/>
              <a:t>Б.Б.Мелик-Шахназаров</a:t>
            </a:r>
            <a:r>
              <a:rPr lang="ru-RU" dirty="0" smtClean="0"/>
              <a:t>). ЭЦВМ М-3 предназначена для выполнения широкого круга математических вычислений сравнительно небольшого объема. Ее достоинствами являются небольшие габариты, простота эксплуатации, невысокая стоимость.</a:t>
            </a:r>
          </a:p>
          <a:p>
            <a:pPr algn="just"/>
            <a:r>
              <a:rPr lang="ru-RU" dirty="0" smtClean="0"/>
              <a:t>Универсальная малогабаритная цифровая электронно-вычислительная машина М-3 по своим эксплуатационным характеристикам предназначалась для использования в условиях научно-исследовательских институтов и конструкторских бюро. К числу задач, решаемых на машине М-3, относятся интегрирование обыкновенных дифференциальных уравнений и уравнений в частных производных (как линейных, так и нелинейных), решение систем линейных уравнений со многими неизвестными, решение алгебраических и </a:t>
            </a:r>
            <a:r>
              <a:rPr lang="ru-RU" dirty="0" err="1" smtClean="0"/>
              <a:t>трансцедентных</a:t>
            </a:r>
            <a:r>
              <a:rPr lang="ru-RU" dirty="0" smtClean="0"/>
              <a:t> уравнений и т. п.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47310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90</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Завершена разработка </a:t>
            </a:r>
            <a:r>
              <a:rPr lang="ru-RU" b="1" dirty="0" smtClean="0">
                <a:solidFill>
                  <a:srgbClr val="C00000"/>
                </a:solidFill>
              </a:rPr>
              <a:t>ЭЦВМ БЭСМ-2</a:t>
            </a:r>
            <a:r>
              <a:rPr lang="ru-RU" dirty="0" smtClean="0"/>
              <a:t>. Руководитель разработки - С.А.Лебедев.</a:t>
            </a:r>
          </a:p>
          <a:p>
            <a:pPr algn="just"/>
            <a:r>
              <a:rPr lang="ru-RU" dirty="0" smtClean="0"/>
              <a:t>БЭСМ-2 предназначена для численного решения широкого круга математических задач в вычислительных центрах и научно-исследовательских организациях. Быстродействие: от 8 до 10 тысяч операций в секунду. ЭЦВМ БЭСМ-2 имела около 4 000 электронных ламп, и была собрана на трех основных стойках. Кроме того, имелись: стойка магнитного оперативного запоминающего устройства и пульт управления. </a:t>
            </a:r>
            <a:endParaRPr lang="ru-RU" dirty="0"/>
          </a:p>
        </p:txBody>
      </p:sp>
      <p:pic>
        <p:nvPicPr>
          <p:cNvPr id="18434" name="Picture 2"/>
          <p:cNvPicPr>
            <a:picLocks noChangeAspect="1" noChangeArrowheads="1"/>
          </p:cNvPicPr>
          <p:nvPr/>
        </p:nvPicPr>
        <p:blipFill>
          <a:blip r:embed="rId5"/>
          <a:srcRect/>
          <a:stretch>
            <a:fillRect/>
          </a:stretch>
        </p:blipFill>
        <p:spPr bwMode="auto">
          <a:xfrm>
            <a:off x="2309800" y="3157536"/>
            <a:ext cx="4762500" cy="3009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91</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 МГУ им. М.В. Ломоносова коллективом под руководством Николая Петровича </a:t>
            </a:r>
            <a:r>
              <a:rPr lang="ru-RU" dirty="0" err="1" smtClean="0"/>
              <a:t>Брусенцова</a:t>
            </a:r>
            <a:r>
              <a:rPr lang="ru-RU" dirty="0" smtClean="0"/>
              <a:t> была создана машина </a:t>
            </a:r>
            <a:r>
              <a:rPr lang="ru-RU" dirty="0" err="1" smtClean="0"/>
              <a:t>Сетунь</a:t>
            </a:r>
            <a:r>
              <a:rPr lang="ru-RU" dirty="0" smtClean="0"/>
              <a:t> (производившаяся серийно в 1962—1964 годах) Это была машина второго поколения, построенная на </a:t>
            </a:r>
            <a:r>
              <a:rPr lang="ru-RU" dirty="0" err="1" smtClean="0"/>
              <a:t>неполупроводниковой</a:t>
            </a:r>
            <a:r>
              <a:rPr lang="ru-RU" dirty="0" smtClean="0"/>
              <a:t> элементной базе. </a:t>
            </a:r>
            <a:r>
              <a:rPr lang="ru-RU" dirty="0" err="1" smtClean="0"/>
              <a:t>Сетунь</a:t>
            </a:r>
            <a:r>
              <a:rPr lang="ru-RU" dirty="0" smtClean="0"/>
              <a:t> была первой в мире машиной, у которой в качестве системы счисления  использовалась </a:t>
            </a:r>
            <a:r>
              <a:rPr lang="ru-RU" b="1" dirty="0" smtClean="0"/>
              <a:t>троичная система счисления </a:t>
            </a:r>
            <a:r>
              <a:rPr lang="ru-RU" dirty="0" smtClean="0"/>
              <a:t>с цифрами 0, 1, —1.</a:t>
            </a:r>
            <a:endParaRPr lang="ru-RU" dirty="0"/>
          </a:p>
        </p:txBody>
      </p:sp>
      <p:pic>
        <p:nvPicPr>
          <p:cNvPr id="17410" name="Picture 2"/>
          <p:cNvPicPr>
            <a:picLocks noChangeAspect="1" noChangeArrowheads="1"/>
          </p:cNvPicPr>
          <p:nvPr/>
        </p:nvPicPr>
        <p:blipFill>
          <a:blip r:embed="rId5"/>
          <a:srcRect/>
          <a:stretch>
            <a:fillRect/>
          </a:stretch>
        </p:blipFill>
        <p:spPr bwMode="auto">
          <a:xfrm>
            <a:off x="2047890" y="2795584"/>
            <a:ext cx="5238750" cy="3276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92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В Минске под руководством Г.П.Лопато и </a:t>
            </a:r>
            <a:r>
              <a:rPr lang="ru-RU" dirty="0" err="1" smtClean="0"/>
              <a:t>В.В.Пржиялковского</a:t>
            </a:r>
            <a:r>
              <a:rPr lang="ru-RU" dirty="0" smtClean="0"/>
              <a:t> завершены работы по созданию первой машины известного в дальнейшем семейства </a:t>
            </a:r>
            <a:r>
              <a:rPr lang="ru-RU" b="1" dirty="0" smtClean="0"/>
              <a:t>Минск-1</a:t>
            </a:r>
            <a:r>
              <a:rPr lang="ru-RU" dirty="0" smtClean="0"/>
              <a:t>. Она выпускалась Минским заводом вычислительных машин в различных модификациях: Минск-1, Минск-11, Минск-12, Минск-14. Машина широко использовалась в вычислительных центрах нашей страны. Средняя производительность машины составляла 2-3 тыс.оп/сек.</a:t>
            </a:r>
            <a:endParaRPr lang="ru-RU" dirty="0"/>
          </a:p>
        </p:txBody>
      </p:sp>
      <p:pic>
        <p:nvPicPr>
          <p:cNvPr id="16386" name="Picture 2"/>
          <p:cNvPicPr>
            <a:picLocks noChangeAspect="1" noChangeArrowheads="1"/>
          </p:cNvPicPr>
          <p:nvPr/>
        </p:nvPicPr>
        <p:blipFill>
          <a:blip r:embed="rId5"/>
          <a:srcRect/>
          <a:stretch>
            <a:fillRect/>
          </a:stretch>
        </p:blipFill>
        <p:spPr bwMode="auto">
          <a:xfrm>
            <a:off x="228576" y="3067048"/>
            <a:ext cx="4614888" cy="2988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В.М.Глушков разработал теорию цифровых автоматов и высказал идею </a:t>
            </a:r>
            <a:r>
              <a:rPr lang="ru-RU" dirty="0" err="1" smtClean="0"/>
              <a:t>мозгоподобных</a:t>
            </a:r>
            <a:r>
              <a:rPr lang="ru-RU" dirty="0" smtClean="0"/>
              <a:t> структур ЭВМ. Под руководством </a:t>
            </a:r>
            <a:r>
              <a:rPr lang="ru-RU" dirty="0" err="1" smtClean="0"/>
              <a:t>Б.И.Рамеева</a:t>
            </a:r>
            <a:r>
              <a:rPr lang="ru-RU" dirty="0" smtClean="0"/>
              <a:t> выпущена цифровая электронно-вычислительная машина </a:t>
            </a:r>
            <a:r>
              <a:rPr lang="ru-RU" b="1" dirty="0" smtClean="0">
                <a:solidFill>
                  <a:srgbClr val="C00000"/>
                </a:solidFill>
              </a:rPr>
              <a:t>Урал-4</a:t>
            </a:r>
            <a:r>
              <a:rPr lang="ru-RU" dirty="0" smtClean="0"/>
              <a:t>. В Институте точной механики и вычислительной техники АН СССР создана </a:t>
            </a:r>
            <a:r>
              <a:rPr lang="ru-RU" b="1" dirty="0" smtClean="0">
                <a:solidFill>
                  <a:srgbClr val="C00000"/>
                </a:solidFill>
              </a:rPr>
              <a:t>БЭСМ-4</a:t>
            </a:r>
            <a:r>
              <a:rPr lang="ru-RU" dirty="0" smtClean="0"/>
              <a:t>. Главный конструктор: к. т. н. О.П. Васильев; научный руководитель: академик С.А. Лебедев. </a:t>
            </a:r>
            <a:endParaRPr lang="ru-RU" dirty="0"/>
          </a:p>
        </p:txBody>
      </p:sp>
      <p:pic>
        <p:nvPicPr>
          <p:cNvPr id="15362" name="Picture 2"/>
          <p:cNvPicPr>
            <a:picLocks noChangeAspect="1" noChangeArrowheads="1"/>
          </p:cNvPicPr>
          <p:nvPr/>
        </p:nvPicPr>
        <p:blipFill>
          <a:blip r:embed="rId5"/>
          <a:srcRect/>
          <a:stretch>
            <a:fillRect/>
          </a:stretch>
        </p:blipFill>
        <p:spPr bwMode="auto">
          <a:xfrm>
            <a:off x="5024440" y="2524120"/>
            <a:ext cx="3840734" cy="3571883"/>
          </a:xfrm>
          <a:prstGeom prst="rect">
            <a:avLst/>
          </a:prstGeom>
          <a:noFill/>
          <a:ln w="9525">
            <a:noFill/>
            <a:miter lim="800000"/>
            <a:headEnd/>
            <a:tailEnd/>
          </a:ln>
          <a:effectLst/>
        </p:spPr>
      </p:pic>
      <p:sp>
        <p:nvSpPr>
          <p:cNvPr id="10" name="Прямоугольник 9"/>
          <p:cNvSpPr/>
          <p:nvPr/>
        </p:nvSpPr>
        <p:spPr>
          <a:xfrm>
            <a:off x="138088" y="2705096"/>
            <a:ext cx="4572000" cy="2308324"/>
          </a:xfrm>
          <a:prstGeom prst="rect">
            <a:avLst/>
          </a:prstGeom>
        </p:spPr>
        <p:txBody>
          <a:bodyPr>
            <a:spAutoFit/>
          </a:bodyPr>
          <a:lstStyle/>
          <a:p>
            <a:pPr algn="just"/>
            <a:r>
              <a:rPr lang="ru-RU" dirty="0" smtClean="0"/>
              <a:t>Разработан язык программирования Альфа (Руководитель разработки - А.П.Ершов), являющийся расширением Алгола-60 и содержащий ряд важных новшеств: инициирование переменных, введение многомерных значений и операций над ними, что позднее было повторено в Алголе-68, ПЛ/1, Аде.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Запущена в серийное производство </a:t>
            </a:r>
            <a:r>
              <a:rPr lang="ru-RU" b="1" dirty="0" smtClean="0">
                <a:solidFill>
                  <a:srgbClr val="C00000"/>
                </a:solidFill>
              </a:rPr>
              <a:t>ЭВМ </a:t>
            </a:r>
            <a:r>
              <a:rPr lang="ru-RU" b="1" dirty="0" err="1" smtClean="0">
                <a:solidFill>
                  <a:srgbClr val="C00000"/>
                </a:solidFill>
              </a:rPr>
              <a:t>Пром</a:t>
            </a:r>
            <a:r>
              <a:rPr lang="en-US" b="1" dirty="0" smtClean="0">
                <a:solidFill>
                  <a:srgbClr val="C00000"/>
                </a:solidFill>
              </a:rPr>
              <a:t>i</a:t>
            </a:r>
            <a:r>
              <a:rPr lang="ru-RU" b="1" dirty="0" err="1" smtClean="0">
                <a:solidFill>
                  <a:srgbClr val="C00000"/>
                </a:solidFill>
              </a:rPr>
              <a:t>нь</a:t>
            </a:r>
            <a:r>
              <a:rPr lang="ru-RU" dirty="0" smtClean="0"/>
              <a:t>. В этой машине впервые в мире использовалось ступенчатое микропрограммное управление. К сожалению, новая схема управления не была запатентована, т.к. СССР не входил в Международный патентный союз и не могли заниматься патентованием и приобретением лицензий.</a:t>
            </a:r>
          </a:p>
          <a:p>
            <a:pPr algn="just"/>
            <a:r>
              <a:rPr lang="ru-RU" dirty="0" smtClean="0"/>
              <a:t>Позднее ступенчатое микропрограммное управление было использовано в машине для инженерных расчетов, сокращенно - МИР-1, созданной вслед за ЭВМ </a:t>
            </a:r>
            <a:r>
              <a:rPr lang="ru-RU" dirty="0" err="1" smtClean="0"/>
              <a:t>Промiнь</a:t>
            </a:r>
            <a:r>
              <a:rPr lang="ru-RU" dirty="0" smtClean="0"/>
              <a:t>. </a:t>
            </a:r>
            <a:endParaRPr lang="ru-RU" dirty="0"/>
          </a:p>
        </p:txBody>
      </p:sp>
      <p:pic>
        <p:nvPicPr>
          <p:cNvPr id="14338" name="Picture 2"/>
          <p:cNvPicPr>
            <a:picLocks noChangeAspect="1" noChangeArrowheads="1"/>
          </p:cNvPicPr>
          <p:nvPr/>
        </p:nvPicPr>
        <p:blipFill>
          <a:blip r:embed="rId5"/>
          <a:srcRect/>
          <a:stretch>
            <a:fillRect/>
          </a:stretch>
        </p:blipFill>
        <p:spPr bwMode="auto">
          <a:xfrm>
            <a:off x="6291272" y="3248024"/>
            <a:ext cx="2533664" cy="23862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1964</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308324"/>
          </a:xfrm>
          <a:prstGeom prst="rect">
            <a:avLst/>
          </a:prstGeom>
        </p:spPr>
        <p:txBody>
          <a:bodyPr wrap="square">
            <a:spAutoFit/>
          </a:bodyPr>
          <a:lstStyle/>
          <a:p>
            <a:pPr algn="just"/>
            <a:r>
              <a:rPr lang="ru-RU" dirty="0" smtClean="0"/>
              <a:t> В Ереванском научно-исследовательском институте математических машин разработана и запущена в производство ЭВМ с микропрограммным управлением </a:t>
            </a:r>
            <a:r>
              <a:rPr lang="ru-RU" b="1" dirty="0" err="1" smtClean="0">
                <a:solidFill>
                  <a:srgbClr val="C00000"/>
                </a:solidFill>
              </a:rPr>
              <a:t>Наири</a:t>
            </a:r>
            <a:r>
              <a:rPr lang="ru-RU" dirty="0" smtClean="0"/>
              <a:t>. Главный конструктор — Овсепян </a:t>
            </a:r>
            <a:r>
              <a:rPr lang="ru-RU" dirty="0" err="1" smtClean="0"/>
              <a:t>Грачья</a:t>
            </a:r>
            <a:r>
              <a:rPr lang="ru-RU" dirty="0" smtClean="0"/>
              <a:t> </a:t>
            </a:r>
            <a:r>
              <a:rPr lang="ru-RU" dirty="0" err="1" smtClean="0"/>
              <a:t>Есаевич</a:t>
            </a:r>
            <a:r>
              <a:rPr lang="ru-RU" dirty="0" smtClean="0"/>
              <a:t>.</a:t>
            </a:r>
          </a:p>
          <a:p>
            <a:pPr algn="just"/>
            <a:r>
              <a:rPr lang="ru-RU" b="1" dirty="0" err="1" smtClean="0">
                <a:solidFill>
                  <a:srgbClr val="C00000"/>
                </a:solidFill>
              </a:rPr>
              <a:t>Наири</a:t>
            </a:r>
            <a:r>
              <a:rPr lang="ru-RU" dirty="0" smtClean="0"/>
              <a:t> - семейство электронных цифровых вычислительных машин общего назначения с микропрограммным принципом построения и встроенной системой автоматического программирования. Эти машины предназначены для решения широкого круга инженерных, научно-технических и некоторых типов планово-экономических и учетно-статистических задач. </a:t>
            </a:r>
            <a:endParaRPr lang="ru-RU" dirty="0"/>
          </a:p>
        </p:txBody>
      </p:sp>
      <p:pic>
        <p:nvPicPr>
          <p:cNvPr id="13314" name="Picture 2"/>
          <p:cNvPicPr>
            <a:picLocks noChangeAspect="1" noChangeArrowheads="1"/>
          </p:cNvPicPr>
          <p:nvPr/>
        </p:nvPicPr>
        <p:blipFill>
          <a:blip r:embed="rId5"/>
          <a:srcRect/>
          <a:stretch>
            <a:fillRect/>
          </a:stretch>
        </p:blipFill>
        <p:spPr bwMode="auto">
          <a:xfrm>
            <a:off x="2581263" y="3429000"/>
            <a:ext cx="4078113" cy="27527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Была выпущена </a:t>
            </a:r>
            <a:r>
              <a:rPr lang="ru-RU" b="1" dirty="0" smtClean="0">
                <a:solidFill>
                  <a:srgbClr val="C00000"/>
                </a:solidFill>
              </a:rPr>
              <a:t>ЭВМ МИР </a:t>
            </a:r>
            <a:r>
              <a:rPr lang="ru-RU" dirty="0" smtClean="0"/>
              <a:t>(Машина для Инженерных Расчетов), которая могла разместиться в небольшой комнате. Пользователь работал за столом с </a:t>
            </a:r>
            <a:r>
              <a:rPr lang="ru-RU" dirty="0" err="1" smtClean="0"/>
              <a:t>электрофицированной</a:t>
            </a:r>
            <a:r>
              <a:rPr lang="ru-RU" dirty="0" smtClean="0"/>
              <a:t> пишущей машинкой (с ее помощью осуществлялись ввод и вывод информации). Для работы на этой ЭВМ применялся язык программирования Алмир-65, представляющий собой «русифицированное развитие» языка Алгол-60. </a:t>
            </a:r>
            <a:endParaRPr lang="ru-RU" dirty="0"/>
          </a:p>
        </p:txBody>
      </p:sp>
      <p:pic>
        <p:nvPicPr>
          <p:cNvPr id="12290" name="Picture 2"/>
          <p:cNvPicPr>
            <a:picLocks noChangeAspect="1" noChangeArrowheads="1"/>
          </p:cNvPicPr>
          <p:nvPr/>
        </p:nvPicPr>
        <p:blipFill>
          <a:blip r:embed="rId5"/>
          <a:srcRect/>
          <a:stretch>
            <a:fillRect/>
          </a:stretch>
        </p:blipFill>
        <p:spPr bwMode="auto">
          <a:xfrm>
            <a:off x="2309800" y="2976560"/>
            <a:ext cx="4524400" cy="31218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67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r>
              <a:rPr lang="ru-RU" b="1" dirty="0" smtClean="0">
                <a:solidFill>
                  <a:srgbClr val="C00000"/>
                </a:solidFill>
              </a:rPr>
              <a:t>БЭСМ-6</a:t>
            </a:r>
            <a:r>
              <a:rPr lang="ru-RU" dirty="0" smtClean="0">
                <a:solidFill>
                  <a:srgbClr val="C00000"/>
                </a:solidFill>
              </a:rPr>
              <a:t> </a:t>
            </a:r>
            <a:r>
              <a:rPr lang="ru-RU" dirty="0" smtClean="0"/>
              <a:t>стала первой отечественной вычислительной машиной, которая была принята Государственной комиссией с полным математическим обеспечением. В его создании принимали участие многие ведущие специалисты страны.</a:t>
            </a:r>
          </a:p>
          <a:p>
            <a:pPr algn="just"/>
            <a:r>
              <a:rPr lang="ru-RU" dirty="0" smtClean="0"/>
              <a:t>Машина БЭСМ-6 - быстродействующая машина, выполняющая около 1 млн. одноадресных операций в секунду. Она выполнена на полупроводниках, на элементной базе, допускающей высокую частоту переключений (основная тактовая частота - 10 </a:t>
            </a:r>
            <a:r>
              <a:rPr lang="ru-RU" dirty="0" err="1" smtClean="0"/>
              <a:t>Мгц</a:t>
            </a:r>
            <a:r>
              <a:rPr lang="ru-RU" dirty="0" smtClean="0"/>
              <a:t>). </a:t>
            </a:r>
            <a:endParaRPr lang="ru-RU" dirty="0"/>
          </a:p>
        </p:txBody>
      </p:sp>
      <p:pic>
        <p:nvPicPr>
          <p:cNvPr id="11266" name="Picture 2"/>
          <p:cNvPicPr>
            <a:picLocks noChangeAspect="1" noChangeArrowheads="1"/>
          </p:cNvPicPr>
          <p:nvPr/>
        </p:nvPicPr>
        <p:blipFill>
          <a:blip r:embed="rId5"/>
          <a:srcRect/>
          <a:stretch>
            <a:fillRect/>
          </a:stretch>
        </p:blipFill>
        <p:spPr bwMode="auto">
          <a:xfrm>
            <a:off x="4656266" y="2976560"/>
            <a:ext cx="4219450" cy="3146557"/>
          </a:xfrm>
          <a:prstGeom prst="rect">
            <a:avLst/>
          </a:prstGeom>
          <a:noFill/>
          <a:ln w="9525">
            <a:noFill/>
            <a:miter lim="800000"/>
            <a:headEnd/>
            <a:tailEnd/>
          </a:ln>
          <a:effectLst/>
        </p:spPr>
      </p:pic>
      <p:sp>
        <p:nvSpPr>
          <p:cNvPr id="11" name="Прямоугольник 10"/>
          <p:cNvSpPr/>
          <p:nvPr/>
        </p:nvSpPr>
        <p:spPr>
          <a:xfrm>
            <a:off x="138088" y="3248024"/>
            <a:ext cx="4343424" cy="2862322"/>
          </a:xfrm>
          <a:prstGeom prst="rect">
            <a:avLst/>
          </a:prstGeom>
        </p:spPr>
        <p:txBody>
          <a:bodyPr wrap="square">
            <a:spAutoFit/>
          </a:bodyPr>
          <a:lstStyle/>
          <a:p>
            <a:pPr algn="just"/>
            <a:r>
              <a:rPr lang="ru-RU" dirty="0" smtClean="0"/>
              <a:t>По своим структурным характеристикам и архитектуре машина БЭСМ-6 вполне может быть отнесена к машинам 3-го поколения, хотя она и выполнена не на интегральных схемах, а на технологической основе машин второго поколения. </a:t>
            </a:r>
          </a:p>
          <a:p>
            <a:pPr algn="just"/>
            <a:r>
              <a:rPr lang="ru-RU" dirty="0" smtClean="0"/>
              <a:t>Первое в СССР использование виртуальной памяти и асинхронной конвейерной структуры ЭВМ</a:t>
            </a:r>
            <a:r>
              <a:rPr lang="en-US"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Выпущена </a:t>
            </a:r>
            <a:r>
              <a:rPr lang="ru-RU" b="1" dirty="0" smtClean="0">
                <a:solidFill>
                  <a:srgbClr val="C00000"/>
                </a:solidFill>
              </a:rPr>
              <a:t>ЭВМ Минск-32</a:t>
            </a:r>
            <a:r>
              <a:rPr lang="ru-RU" dirty="0" smtClean="0"/>
              <a:t>, которая предназначалась для решения широкого круга научно-технических, планово-экономических и статистических задач. B области научно-технических проблем Минск-3» успешно использовалась для решения самых различных задач, требующих большой емкости оперативной памяти. </a:t>
            </a:r>
            <a:endParaRPr lang="ru-RU" dirty="0"/>
          </a:p>
        </p:txBody>
      </p:sp>
      <p:pic>
        <p:nvPicPr>
          <p:cNvPr id="10242" name="Picture 2"/>
          <p:cNvPicPr>
            <a:picLocks noChangeAspect="1" noChangeArrowheads="1"/>
          </p:cNvPicPr>
          <p:nvPr/>
        </p:nvPicPr>
        <p:blipFill>
          <a:blip r:embed="rId5"/>
          <a:srcRect/>
          <a:stretch>
            <a:fillRect/>
          </a:stretch>
        </p:blipFill>
        <p:spPr bwMode="auto">
          <a:xfrm>
            <a:off x="228576" y="2524120"/>
            <a:ext cx="4762500" cy="3009900"/>
          </a:xfrm>
          <a:prstGeom prst="rect">
            <a:avLst/>
          </a:prstGeom>
          <a:noFill/>
          <a:ln w="9525">
            <a:noFill/>
            <a:miter lim="800000"/>
            <a:headEnd/>
            <a:tailEnd/>
          </a:ln>
          <a:effectLst/>
        </p:spPr>
      </p:pic>
      <p:sp>
        <p:nvSpPr>
          <p:cNvPr id="11" name="Прямоугольник 10"/>
          <p:cNvSpPr/>
          <p:nvPr/>
        </p:nvSpPr>
        <p:spPr>
          <a:xfrm>
            <a:off x="5205416" y="2370903"/>
            <a:ext cx="3667120" cy="3139321"/>
          </a:xfrm>
          <a:prstGeom prst="rect">
            <a:avLst/>
          </a:prstGeom>
        </p:spPr>
        <p:txBody>
          <a:bodyPr wrap="square">
            <a:spAutoFit/>
          </a:bodyPr>
          <a:lstStyle/>
          <a:p>
            <a:pPr algn="just"/>
            <a:r>
              <a:rPr lang="ru-RU" dirty="0" smtClean="0"/>
              <a:t>B области экономики, планирования, статистики и управления промышленными предприятиями машина применялась для решения задач, требующих наличия внешних запоминающих устройств большой емкости и адресации информации во внутренней памяти с точностью до символа, </a:t>
            </a:r>
            <a:r>
              <a:rPr lang="ru-RU" dirty="0" err="1" smtClean="0"/>
              <a:t>a</a:t>
            </a:r>
            <a:r>
              <a:rPr lang="ru-RU" dirty="0" smtClean="0"/>
              <a:t> также десятичной арифметики.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5245</TotalTime>
  <Words>8955</Words>
  <Application>Microsoft Office PowerPoint</Application>
  <PresentationFormat>Экран (4:3)</PresentationFormat>
  <Paragraphs>826</Paragraphs>
  <Slides>112</Slides>
  <Notes>112</Notes>
  <HiddenSlides>0</HiddenSlides>
  <MMClips>0</MMClips>
  <ScaleCrop>false</ScaleCrop>
  <HeadingPairs>
    <vt:vector size="4" baseType="variant">
      <vt:variant>
        <vt:lpstr>Тема</vt:lpstr>
      </vt:variant>
      <vt:variant>
        <vt:i4>1</vt:i4>
      </vt:variant>
      <vt:variant>
        <vt:lpstr>Заголовки слайдов</vt:lpstr>
      </vt:variant>
      <vt:variant>
        <vt:i4>112</vt:i4>
      </vt:variant>
    </vt:vector>
  </HeadingPairs>
  <TitlesOfParts>
    <vt:vector size="113"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Smith</dc:creator>
  <cp:lastModifiedBy>Сергей</cp:lastModifiedBy>
  <cp:revision>629</cp:revision>
  <dcterms:created xsi:type="dcterms:W3CDTF">2011-02-07T16:44:09Z</dcterms:created>
  <dcterms:modified xsi:type="dcterms:W3CDTF">2015-03-09T16:01:51Z</dcterms:modified>
</cp:coreProperties>
</file>